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Montserrat" pitchFamily="2" charset="77"/>
      <p:regular r:id="rId64"/>
      <p:bold r:id="rId65"/>
      <p:italic r:id="rId66"/>
      <p:boldItalic r:id="rId67"/>
    </p:embeddedFont>
    <p:embeddedFont>
      <p:font typeface="Montserrat ExtraBold" pitchFamily="2" charset="77"/>
      <p:bold r:id="rId68"/>
      <p:italic r:id="rId69"/>
      <p:boldItalic r:id="rId70"/>
    </p:embeddedFont>
    <p:embeddedFont>
      <p:font typeface="Montserrat Light" pitchFamily="2" charset="77"/>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varScale="1">
        <p:scale>
          <a:sx n="156" d="100"/>
          <a:sy n="156" d="100"/>
        </p:scale>
        <p:origin x="3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4bf4ea82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4bf4ea82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There are a lot of shows about hackers that don’t say they’re about hackers. </a:t>
            </a:r>
            <a:endParaRPr sz="1400">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4bf4ea82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4bf4ea82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There are a lot of shows about hackers that don’t say they’re about hackers. </a:t>
            </a:r>
            <a:endParaRPr sz="1400">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f804c30c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f804c30c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There are a lot of shows about hackers that don’t say they’re about hackers. </a:t>
            </a:r>
            <a:endParaRPr sz="1400">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4bf4ea82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4bf4ea82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0"/>
              </a:spcAft>
              <a:buNone/>
            </a:pPr>
            <a:r>
              <a:rPr lang="en" sz="1400">
                <a:latin typeface="Montserrat"/>
                <a:ea typeface="Montserrat"/>
                <a:cs typeface="Montserrat"/>
                <a:sym typeface="Montserrat"/>
              </a:rPr>
              <a:t>And some shows that say they’re about hackers that aren’t at all about hackers.</a:t>
            </a:r>
            <a:endParaRPr sz="1400">
              <a:latin typeface="Montserrat"/>
              <a:ea typeface="Montserrat"/>
              <a:cs typeface="Montserrat"/>
              <a:sym typeface="Montserrat"/>
            </a:endParaRPr>
          </a:p>
          <a:p>
            <a:pPr marL="0" lvl="0" indent="0" algn="l" rtl="0">
              <a:lnSpc>
                <a:spcPct val="115000"/>
              </a:lnSpc>
              <a:spcBef>
                <a:spcPts val="160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For those in the room who are wondering about Veronica Mars, Jessica Jones, Orphan Black, and Felicity Smoak because they don’t seem to be relevant to you--I wonder what it would be like to see a talk that is filled with cultural references and a gender balance that is totally unrelated to you, and yet you must still find meaning in it?</a:t>
            </a:r>
            <a:endParaRPr sz="1400">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804c30c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f804c30c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400">
                <a:latin typeface="Montserrat"/>
                <a:ea typeface="Montserrat"/>
                <a:cs typeface="Montserrat"/>
                <a:sym typeface="Montserrat"/>
              </a:rPr>
              <a:t>Huh. I wonder what that would be like. </a:t>
            </a:r>
            <a:endParaRPr sz="1400">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4bf4ea82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4bf4ea82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0"/>
              </a:spcAft>
              <a:buNone/>
            </a:pPr>
            <a:r>
              <a:rPr lang="en" sz="1400">
                <a:latin typeface="Montserrat"/>
                <a:ea typeface="Montserrat"/>
                <a:cs typeface="Montserrat"/>
                <a:sym typeface="Montserrat"/>
              </a:rPr>
              <a:t>The Blacklist is the most comprehensive hacking show on TV. It flat out is. The tech isn’t entirely completely ridiculous (but to be fair, Mr Robot’s tech is best and that’s because it’s the only show that listens to us. Well, CJ and DT, to be accurate, but that’ll do.). </a:t>
            </a:r>
            <a:endParaRPr sz="1400">
              <a:latin typeface="Montserrat"/>
              <a:ea typeface="Montserrat"/>
              <a:cs typeface="Montserrat"/>
              <a:sym typeface="Montserrat"/>
            </a:endParaRPr>
          </a:p>
          <a:p>
            <a:pPr marL="0" lvl="0" indent="0" algn="l" rtl="0">
              <a:lnSpc>
                <a:spcPct val="115000"/>
              </a:lnSpc>
              <a:spcBef>
                <a:spcPts val="160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Also, James Spader. </a:t>
            </a:r>
            <a:endParaRPr sz="1400">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4bf4ea822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4bf4ea82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Also it’s possible I have a type. </a:t>
            </a:r>
            <a:endParaRPr sz="1400">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4bf4ea822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4bf4ea82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latin typeface="Montserrat"/>
                <a:ea typeface="Montserrat"/>
                <a:cs typeface="Montserrat"/>
                <a:sym typeface="Montserrat"/>
              </a:rPr>
              <a:t>He was a snack even when Buffy was on the air. Who remembers Welcome to the Hellmouth?</a:t>
            </a: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endParaRPr sz="1400">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f804c30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f804c30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latin typeface="Montserrat"/>
                <a:ea typeface="Montserrat"/>
                <a:cs typeface="Montserrat"/>
                <a:sym typeface="Montserrat"/>
              </a:rPr>
              <a:t>Also, another shout out to the first lesbian hacker on tv. </a:t>
            </a:r>
            <a:endParaRPr sz="1400">
              <a:latin typeface="Montserrat"/>
              <a:ea typeface="Montserrat"/>
              <a:cs typeface="Montserrat"/>
              <a:sym typeface="Montserrat"/>
            </a:endParaRPr>
          </a:p>
          <a:p>
            <a:pPr marL="0" lvl="0" indent="0" algn="l" rtl="0">
              <a:lnSpc>
                <a:spcPct val="115000"/>
              </a:lnSpc>
              <a:spcBef>
                <a:spcPts val="160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0"/>
              </a:spcAft>
              <a:buNone/>
            </a:pPr>
            <a:r>
              <a:rPr lang="en" sz="1400">
                <a:latin typeface="Montserrat"/>
                <a:ea typeface="Montserrat"/>
                <a:cs typeface="Montserrat"/>
                <a:sym typeface="Montserrat"/>
              </a:rPr>
              <a:t>For those of you who don’t know, Willow Rosenberg in Buffy The Vampire Slayer was the first person to verbify “Google” on television. </a:t>
            </a: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endParaRPr sz="1400">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4bf4ea82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4bf4ea82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0"/>
              </a:spcAft>
              <a:buNone/>
            </a:pPr>
            <a:r>
              <a:rPr lang="en" sz="1400">
                <a:latin typeface="Montserrat"/>
                <a:ea typeface="Montserrat"/>
                <a:cs typeface="Montserrat"/>
                <a:sym typeface="Montserrat"/>
              </a:rPr>
              <a:t>The jokes, discovery, and techniques in this show as well as the relationships constantly in flux and deepening is very hax. Really, the whole show is a masterclass in Identity and Access Management. </a:t>
            </a: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But here’s the thing. I’m really kind of less a guns and breaking into places person, and more sort of….</a:t>
            </a:r>
            <a:endParaRPr sz="1400">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f804c30cf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f804c30cf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4bf4ea822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4bf4ea82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latin typeface="Montserrat"/>
                <a:ea typeface="Montserrat"/>
                <a:cs typeface="Montserrat"/>
                <a:sym typeface="Montserrat"/>
              </a:rPr>
              <a:t>The mastermind. </a:t>
            </a:r>
            <a:endParaRPr sz="1400">
              <a:latin typeface="Montserrat"/>
              <a:ea typeface="Montserrat"/>
              <a:cs typeface="Montserrat"/>
              <a:sym typeface="Montserrat"/>
            </a:endParaRPr>
          </a:p>
          <a:p>
            <a:pPr marL="0" lvl="0" indent="0" algn="l" rtl="0">
              <a:lnSpc>
                <a:spcPct val="115000"/>
              </a:lnSpc>
              <a:spcBef>
                <a:spcPts val="160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0"/>
              </a:spcAft>
              <a:buNone/>
            </a:pPr>
            <a:r>
              <a:rPr lang="en" sz="1400">
                <a:latin typeface="Montserrat"/>
                <a:ea typeface="Montserrat"/>
                <a:cs typeface="Montserrat"/>
                <a:sym typeface="Montserrat"/>
              </a:rPr>
              <a:t>So I had this idea that started cracking me up one time when I was watching this show and practicing credential stuffing on Hack The Box or something. Heh. Cracking me up. Hahahaa. I laugh at my own jokes. </a:t>
            </a: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(Also a very important thing to note here is that we’re wearing each other’s clothing. Seriously, that’s my leather jacket he’s got on right now. </a:t>
            </a:r>
            <a:endParaRPr sz="1400">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f804c30cf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f804c30cf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7997a954_2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7997a954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17997a954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17997a954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4bf4ea82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4bf4ea82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f77ad44b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f77ad44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17997a95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17997a95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really. </a:t>
            </a:r>
            <a:endParaRPr/>
          </a:p>
          <a:p>
            <a:pPr marL="0" lvl="0" indent="0" algn="l" rtl="0">
              <a:spcBef>
                <a:spcPts val="0"/>
              </a:spcBef>
              <a:spcAft>
                <a:spcPts val="0"/>
              </a:spcAft>
              <a:buNone/>
            </a:pPr>
            <a:endParaRPr/>
          </a:p>
          <a:p>
            <a:pPr marL="0" lvl="0" indent="0" algn="l" rtl="0">
              <a:spcBef>
                <a:spcPts val="0"/>
              </a:spcBef>
              <a:spcAft>
                <a:spcPts val="0"/>
              </a:spcAft>
              <a:buNone/>
            </a:pPr>
            <a:r>
              <a:rPr lang="en"/>
              <a:t>But this form of attack is so basic that I use it as an example of not actually tech when explaining the landscape for policymakers. We don’t even think of this as hacking anymore; it’s dull. However, it is valid, good practice, and helps people start with something very simple.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64bf4ea8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4bf4ea82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4bf4ea82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4bf4ea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4bf4ea82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4bf4ea82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f804c30cf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f804c30cf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a NERRRRRRRD and this talk is going to be filled with some very, very bad puns. Here we go. This is a total ship of infosec and The Blacklist, and here’s why.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f77ad44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f77ad44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f77ad44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f77ad44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Maya Quinn is a high school girl with a damned impressive Github account...and you should follow her.</a:t>
            </a:r>
            <a:endParaRPr/>
          </a:p>
          <a:p>
            <a:pPr marL="0" lvl="0" indent="0" algn="l" rtl="0">
              <a:spcBef>
                <a:spcPts val="0"/>
              </a:spcBef>
              <a:spcAft>
                <a:spcPts val="0"/>
              </a:spcAft>
              <a:buNone/>
            </a:pPr>
            <a:endParaRPr/>
          </a:p>
          <a:p>
            <a:pPr marL="0" lvl="0" indent="0" algn="l" rtl="0">
              <a:spcBef>
                <a:spcPts val="0"/>
              </a:spcBef>
              <a:spcAft>
                <a:spcPts val="0"/>
              </a:spcAft>
              <a:buNone/>
            </a:pPr>
            <a:r>
              <a:rPr lang="en"/>
              <a:t>@BashingFash on Twitter.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f804c30cf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f804c30c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was just sure this was going to work.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f804c30cf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f804c30cf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f804c30cf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f804c30cf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17a8dbebe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17a8dbebe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17997a954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17997a954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do we go from here</a:t>
            </a:r>
            <a:endParaRPr/>
          </a:p>
          <a:p>
            <a:pPr marL="0" lvl="0" indent="0" algn="l" rtl="0">
              <a:spcBef>
                <a:spcPts val="0"/>
              </a:spcBef>
              <a:spcAft>
                <a:spcPts val="0"/>
              </a:spcAft>
              <a:buNone/>
            </a:pPr>
            <a:r>
              <a:rPr lang="en"/>
              <a:t>The battle’s done and we’ve kind of won</a:t>
            </a:r>
            <a:endParaRPr/>
          </a:p>
          <a:p>
            <a:pPr marL="0" lvl="0" indent="0" algn="l" rtl="0">
              <a:spcBef>
                <a:spcPts val="0"/>
              </a:spcBef>
              <a:spcAft>
                <a:spcPts val="0"/>
              </a:spcAft>
              <a:buNone/>
            </a:pPr>
            <a:r>
              <a:rPr lang="en"/>
              <a:t>So we sound our victory cheer</a:t>
            </a:r>
            <a:endParaRPr/>
          </a:p>
          <a:p>
            <a:pPr marL="0" lvl="0" indent="0" algn="l" rtl="0">
              <a:spcBef>
                <a:spcPts val="0"/>
              </a:spcBef>
              <a:spcAft>
                <a:spcPts val="0"/>
              </a:spcAft>
              <a:buNone/>
            </a:pPr>
            <a:r>
              <a:rPr lang="en"/>
              <a:t>Tell me</a:t>
            </a:r>
            <a:endParaRPr/>
          </a:p>
          <a:p>
            <a:pPr marL="0" lvl="0" indent="0" algn="l" rtl="0">
              <a:spcBef>
                <a:spcPts val="0"/>
              </a:spcBef>
              <a:spcAft>
                <a:spcPts val="0"/>
              </a:spcAft>
              <a:buNone/>
            </a:pPr>
            <a:r>
              <a:rPr lang="en"/>
              <a:t>Where do we go, from here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17997a954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17997a954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old chestnut that “this isn’t a sprint, it’s a marathon” is more true than most people realize...but it’s a triathlon that lasts your whole life, and you’ll never win it. </a:t>
            </a:r>
            <a:endParaRPr/>
          </a:p>
          <a:p>
            <a:pPr marL="0" lvl="0" indent="0" algn="l" rtl="0">
              <a:spcBef>
                <a:spcPts val="0"/>
              </a:spcBef>
              <a:spcAft>
                <a:spcPts val="0"/>
              </a:spcAft>
              <a:buNone/>
            </a:pPr>
            <a:endParaRPr/>
          </a:p>
          <a:p>
            <a:pPr marL="0" lvl="0" indent="0" algn="l" rtl="0">
              <a:spcBef>
                <a:spcPts val="0"/>
              </a:spcBef>
              <a:spcAft>
                <a:spcPts val="0"/>
              </a:spcAft>
              <a:buNone/>
            </a:pPr>
            <a:r>
              <a:rPr lang="en"/>
              <a:t>My mother is an Ironman. Yes, really. She once said that she asked one of the most elite cyclists in the world whether biking up mountains ever got less painful. The athlete said “it never hurts less. You just reach the top quicker.”</a:t>
            </a:r>
            <a:endParaRPr/>
          </a:p>
          <a:p>
            <a:pPr marL="0" lvl="0" indent="0" algn="l" rtl="0">
              <a:spcBef>
                <a:spcPts val="0"/>
              </a:spcBef>
              <a:spcAft>
                <a:spcPts val="0"/>
              </a:spcAft>
              <a:buNone/>
            </a:pPr>
            <a:endParaRPr/>
          </a:p>
          <a:p>
            <a:pPr marL="0" lvl="0" indent="0" algn="l" rtl="0">
              <a:spcBef>
                <a:spcPts val="0"/>
              </a:spcBef>
              <a:spcAft>
                <a:spcPts val="0"/>
              </a:spcAft>
              <a:buNone/>
            </a:pPr>
            <a:r>
              <a:rPr lang="en"/>
              <a:t>We didn’t choose this profession because it’s easy, but there are parts that are harder than others. Get to the top of the mountain faster. </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4bf4ea82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4bf4ea82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idea where to start? Remember a love of puzzles.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4bf4ea82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4bf4ea8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13f7196c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13f7196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BIOGRAPHY</a:t>
            </a:r>
            <a:endParaRPr/>
          </a:p>
          <a:p>
            <a:pPr marL="0" lvl="0" indent="0" algn="l" rtl="0">
              <a:spcBef>
                <a:spcPts val="0"/>
              </a:spcBef>
              <a:spcAft>
                <a:spcPts val="0"/>
              </a:spcAft>
              <a:buNone/>
            </a:pPr>
            <a:endParaRPr/>
          </a:p>
          <a:p>
            <a:pPr marL="0" lvl="0" indent="0" algn="l" rtl="0">
              <a:spcBef>
                <a:spcPts val="0"/>
              </a:spcBef>
              <a:spcAft>
                <a:spcPts val="0"/>
              </a:spcAft>
              <a:buNone/>
            </a:pPr>
            <a:r>
              <a:rPr lang="en"/>
              <a:t>Who am I? I’m a security researcher, senior security executive, author, poker player, and more. </a:t>
            </a:r>
            <a:endParaRPr/>
          </a:p>
          <a:p>
            <a:pPr marL="0" lvl="0" indent="0" algn="l" rtl="0">
              <a:spcBef>
                <a:spcPts val="0"/>
              </a:spcBef>
              <a:spcAft>
                <a:spcPts val="0"/>
              </a:spcAft>
              <a:buNone/>
            </a:pPr>
            <a:endParaRPr/>
          </a:p>
          <a:p>
            <a:pPr marL="0" lvl="0" indent="0" algn="l" rtl="0">
              <a:spcBef>
                <a:spcPts val="0"/>
              </a:spcBef>
              <a:spcAft>
                <a:spcPts val="0"/>
              </a:spcAft>
              <a:buNone/>
            </a:pPr>
            <a:r>
              <a:rPr lang="en"/>
              <a:t>I’m standing here because I’m weird. I’ve been in security as an academic, an industry cyber executive, an entrepreneur, a writer, and in government and policy advising. I’ve seen an immense focus on the practice and theory of security explode over the last 20 years as all the inventors suddenly realized that their creations could be jacked or even used as intended, but to abuse and harm others.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4bf4ea82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4bf4ea82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4bf4ea82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4bf4ea82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4bf4ea82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64bf4ea82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f77ad44b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f77ad44b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f804c30cf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f804c30c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Montserrat"/>
                <a:ea typeface="Montserrat"/>
                <a:cs typeface="Montserrat"/>
                <a:sym typeface="Montserrat"/>
              </a:rPr>
              <a:t>A slight tangent on why the communications, the metaphors, and the memes matter when we’re trying to communicate what we do to people not in our industry. </a:t>
            </a:r>
            <a:endParaRPr sz="1800">
              <a:latin typeface="Montserrat"/>
              <a:ea typeface="Montserrat"/>
              <a:cs typeface="Montserrat"/>
              <a:sym typeface="Montserrat"/>
            </a:endParaRPr>
          </a:p>
          <a:p>
            <a:pPr marL="0" lvl="0" indent="0" algn="l" rtl="0">
              <a:lnSpc>
                <a:spcPct val="115000"/>
              </a:lnSpc>
              <a:spcBef>
                <a:spcPts val="1600"/>
              </a:spcBef>
              <a:spcAft>
                <a:spcPts val="0"/>
              </a:spcAft>
              <a:buNone/>
            </a:pPr>
            <a:r>
              <a:rPr lang="en" sz="1800">
                <a:latin typeface="Montserrat"/>
                <a:ea typeface="Montserrat"/>
                <a:cs typeface="Montserrat"/>
                <a:sym typeface="Montserrat"/>
              </a:rPr>
              <a:t>Master Lock 140 pick versus bypass</a:t>
            </a:r>
            <a:endParaRPr sz="1800">
              <a:latin typeface="Montserrat"/>
              <a:ea typeface="Montserrat"/>
              <a:cs typeface="Montserrat"/>
              <a:sym typeface="Montserrat"/>
            </a:endParaRPr>
          </a:p>
          <a:p>
            <a:pPr marL="0" lvl="0" indent="0" algn="l" rtl="0">
              <a:lnSpc>
                <a:spcPct val="115000"/>
              </a:lnSpc>
              <a:spcBef>
                <a:spcPts val="1600"/>
              </a:spcBef>
              <a:spcAft>
                <a:spcPts val="0"/>
              </a:spcAft>
              <a:buNone/>
            </a:pPr>
            <a:r>
              <a:rPr lang="en" sz="1800">
                <a:latin typeface="Montserrat"/>
                <a:ea typeface="Montserrat"/>
                <a:cs typeface="Montserrat"/>
                <a:sym typeface="Montserrat"/>
              </a:rPr>
              <a:t>Policymakers, journalists, and nontechies. Analogies and physical implements are instantly understandable. </a:t>
            </a:r>
            <a:endParaRPr sz="1800">
              <a:latin typeface="Montserrat"/>
              <a:ea typeface="Montserrat"/>
              <a:cs typeface="Montserrat"/>
              <a:sym typeface="Montserrat"/>
            </a:endParaRPr>
          </a:p>
          <a:p>
            <a:pPr marL="0" lvl="0" indent="0" algn="l" rtl="0">
              <a:lnSpc>
                <a:spcPct val="115000"/>
              </a:lnSpc>
              <a:spcBef>
                <a:spcPts val="1600"/>
              </a:spcBef>
              <a:spcAft>
                <a:spcPts val="1600"/>
              </a:spcAft>
              <a:buNone/>
            </a:pPr>
            <a:r>
              <a:rPr lang="en" sz="1800">
                <a:latin typeface="Montserrat"/>
                <a:ea typeface="Montserrat"/>
                <a:cs typeface="Montserrat"/>
                <a:sym typeface="Montserrat"/>
              </a:rPr>
              <a:t>Here’s how I explain encryption backdoors and infrastructure SPOFs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f804c30cf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f804c30cf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f77ad44b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f77ad44b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f804c30cf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f804c30c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77ad44b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77ad44b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f77ad44b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6f77ad44b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17a8dbebe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17a8dbeb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SLIDE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f804c30cf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f804c30cf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money. No...seriously, real precious metal.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17997a954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17997a954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f804c30cf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f804c30cf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Montserrat"/>
                <a:ea typeface="Montserrat"/>
                <a:cs typeface="Montserrat"/>
                <a:sym typeface="Montserrat"/>
              </a:rPr>
              <a:t>I’m serious about the rules for this.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f804c30cf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f804c30c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f804c30cf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f804c30c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Montserrat"/>
                <a:ea typeface="Montserrat"/>
                <a:cs typeface="Montserrat"/>
                <a:sym typeface="Montserrat"/>
              </a:rPr>
              <a:t>Don’t break the rules. Marcia Hofmann can only do so many Pro Bono CFAA defenses, yall.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f804c30cf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f804c30cf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f804c30cf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f804c30c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f804c30cf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f804c30cf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17997a954_2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17997a954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not the answer. It’s delicious, but it’s not the answer. </a:t>
            </a:r>
            <a:endParaRPr/>
          </a:p>
          <a:p>
            <a:pPr marL="0" lvl="0" indent="0" algn="l" rtl="0">
              <a:spcBef>
                <a:spcPts val="0"/>
              </a:spcBef>
              <a:spcAft>
                <a:spcPts val="0"/>
              </a:spcAft>
              <a:buNone/>
            </a:pPr>
            <a:endParaRPr/>
          </a:p>
          <a:p>
            <a:pPr marL="0" lvl="0" indent="0" algn="l" rtl="0">
              <a:spcBef>
                <a:spcPts val="0"/>
              </a:spcBef>
              <a:spcAft>
                <a:spcPts val="0"/>
              </a:spcAft>
              <a:buNone/>
            </a:pPr>
            <a:r>
              <a:rPr lang="en"/>
              <a:t>The answer is calm, and knowing this too shall pass. The worst day of your life probably doesn’t have a lot to do with work. Neither does the best day. In two years, almost anything you do today will melt into a larger story of how you treated people with integrity and did your best and learned.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f804c30cf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f804c30cf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17a8dbebe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17a8dbeb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BEGINNING OF TOPIC ONE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f804c30cf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f804c30c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I’m so honored to be invited back to speak here again. </a:t>
            </a:r>
            <a:endParaRPr sz="1400">
              <a:latin typeface="Montserrat"/>
              <a:ea typeface="Montserrat"/>
              <a:cs typeface="Montserrat"/>
              <a:sym typeface="Montserra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17997a954_2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17997a954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17997a954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17997a954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17997a954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17997a954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There are a lot of shows about hackers that don’t say they’re about hackers. </a:t>
            </a:r>
            <a:endParaRPr sz="1400">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4bf4ea82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4bf4ea82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a:latin typeface="Montserrat"/>
              <a:ea typeface="Montserrat"/>
              <a:cs typeface="Montserrat"/>
              <a:sym typeface="Montserrat"/>
            </a:endParaRPr>
          </a:p>
          <a:p>
            <a:pPr marL="0" lvl="0" indent="0" algn="l" rtl="0">
              <a:lnSpc>
                <a:spcPct val="115000"/>
              </a:lnSpc>
              <a:spcBef>
                <a:spcPts val="1600"/>
              </a:spcBef>
              <a:spcAft>
                <a:spcPts val="1600"/>
              </a:spcAft>
              <a:buNone/>
            </a:pPr>
            <a:r>
              <a:rPr lang="en" sz="1400">
                <a:latin typeface="Montserrat"/>
                <a:ea typeface="Montserrat"/>
                <a:cs typeface="Montserrat"/>
                <a:sym typeface="Montserrat"/>
              </a:rPr>
              <a:t>There are a lot of shows about hackers that don’t say they’re about hackers. </a:t>
            </a:r>
            <a:endParaRPr sz="1400">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tarah.org" TargetMode="External"/><Relationship Id="rId2" Type="http://schemas.openxmlformats.org/officeDocument/2006/relationships/hyperlink" Target="mailto:t@tarah.org"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Montserrat"/>
              <a:buNone/>
              <a:defRPr sz="5200">
                <a:latin typeface="Montserrat"/>
                <a:ea typeface="Montserrat"/>
                <a:cs typeface="Montserrat"/>
                <a:sym typeface="Montserrat"/>
              </a:defRPr>
            </a:lvl1pPr>
            <a:lvl2pPr lvl="1" algn="ctr">
              <a:spcBef>
                <a:spcPts val="0"/>
              </a:spcBef>
              <a:spcAft>
                <a:spcPts val="0"/>
              </a:spcAft>
              <a:buSzPts val="5200"/>
              <a:buFont typeface="Montserrat"/>
              <a:buNone/>
              <a:defRPr sz="5200">
                <a:latin typeface="Montserrat"/>
                <a:ea typeface="Montserrat"/>
                <a:cs typeface="Montserrat"/>
                <a:sym typeface="Montserrat"/>
              </a:defRPr>
            </a:lvl2pPr>
            <a:lvl3pPr lvl="2" algn="ctr">
              <a:spcBef>
                <a:spcPts val="0"/>
              </a:spcBef>
              <a:spcAft>
                <a:spcPts val="0"/>
              </a:spcAft>
              <a:buSzPts val="5200"/>
              <a:buFont typeface="Montserrat"/>
              <a:buNone/>
              <a:defRPr sz="5200">
                <a:latin typeface="Montserrat"/>
                <a:ea typeface="Montserrat"/>
                <a:cs typeface="Montserrat"/>
                <a:sym typeface="Montserrat"/>
              </a:defRPr>
            </a:lvl3pPr>
            <a:lvl4pPr lvl="3" algn="ctr">
              <a:spcBef>
                <a:spcPts val="0"/>
              </a:spcBef>
              <a:spcAft>
                <a:spcPts val="0"/>
              </a:spcAft>
              <a:buSzPts val="5200"/>
              <a:buFont typeface="Montserrat"/>
              <a:buNone/>
              <a:defRPr sz="5200">
                <a:latin typeface="Montserrat"/>
                <a:ea typeface="Montserrat"/>
                <a:cs typeface="Montserrat"/>
                <a:sym typeface="Montserrat"/>
              </a:defRPr>
            </a:lvl4pPr>
            <a:lvl5pPr lvl="4" algn="ctr">
              <a:spcBef>
                <a:spcPts val="0"/>
              </a:spcBef>
              <a:spcAft>
                <a:spcPts val="0"/>
              </a:spcAft>
              <a:buSzPts val="5200"/>
              <a:buFont typeface="Montserrat"/>
              <a:buNone/>
              <a:defRPr sz="5200">
                <a:latin typeface="Montserrat"/>
                <a:ea typeface="Montserrat"/>
                <a:cs typeface="Montserrat"/>
                <a:sym typeface="Montserrat"/>
              </a:defRPr>
            </a:lvl5pPr>
            <a:lvl6pPr lvl="5" algn="ctr">
              <a:spcBef>
                <a:spcPts val="0"/>
              </a:spcBef>
              <a:spcAft>
                <a:spcPts val="0"/>
              </a:spcAft>
              <a:buSzPts val="5200"/>
              <a:buFont typeface="Montserrat"/>
              <a:buNone/>
              <a:defRPr sz="5200">
                <a:latin typeface="Montserrat"/>
                <a:ea typeface="Montserrat"/>
                <a:cs typeface="Montserrat"/>
                <a:sym typeface="Montserrat"/>
              </a:defRPr>
            </a:lvl6pPr>
            <a:lvl7pPr lvl="6" algn="ctr">
              <a:spcBef>
                <a:spcPts val="0"/>
              </a:spcBef>
              <a:spcAft>
                <a:spcPts val="0"/>
              </a:spcAft>
              <a:buSzPts val="5200"/>
              <a:buFont typeface="Montserrat"/>
              <a:buNone/>
              <a:defRPr sz="5200">
                <a:latin typeface="Montserrat"/>
                <a:ea typeface="Montserrat"/>
                <a:cs typeface="Montserrat"/>
                <a:sym typeface="Montserrat"/>
              </a:defRPr>
            </a:lvl7pPr>
            <a:lvl8pPr lvl="7" algn="ctr">
              <a:spcBef>
                <a:spcPts val="0"/>
              </a:spcBef>
              <a:spcAft>
                <a:spcPts val="0"/>
              </a:spcAft>
              <a:buSzPts val="5200"/>
              <a:buFont typeface="Montserrat"/>
              <a:buNone/>
              <a:defRPr sz="5200">
                <a:latin typeface="Montserrat"/>
                <a:ea typeface="Montserrat"/>
                <a:cs typeface="Montserrat"/>
                <a:sym typeface="Montserrat"/>
              </a:defRPr>
            </a:lvl8pPr>
            <a:lvl9pPr lvl="8" algn="ctr">
              <a:spcBef>
                <a:spcPts val="0"/>
              </a:spcBef>
              <a:spcAft>
                <a:spcPts val="0"/>
              </a:spcAft>
              <a:buSzPts val="5200"/>
              <a:buFont typeface="Montserrat"/>
              <a:buNone/>
              <a:defRPr sz="5200">
                <a:latin typeface="Montserrat"/>
                <a:ea typeface="Montserrat"/>
                <a:cs typeface="Montserrat"/>
                <a:sym typeface="Montserrat"/>
              </a:defRPr>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584600" y="4593525"/>
            <a:ext cx="630300" cy="463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5" name="Google Shape;15;p2"/>
          <p:cNvSpPr txBox="1"/>
          <p:nvPr/>
        </p:nvSpPr>
        <p:spPr>
          <a:xfrm>
            <a:off x="1403850" y="3626725"/>
            <a:ext cx="6336300" cy="14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B7B7B7"/>
                </a:solidFill>
                <a:latin typeface="Montserrat Light"/>
                <a:ea typeface="Montserrat Light"/>
                <a:cs typeface="Montserrat Light"/>
                <a:sym typeface="Montserrat Light"/>
              </a:rPr>
              <a:t>Tarah Wheeler</a:t>
            </a:r>
            <a:endParaRPr sz="1800">
              <a:solidFill>
                <a:srgbClr val="B7B7B7"/>
              </a:solidFill>
              <a:latin typeface="Montserrat Light"/>
              <a:ea typeface="Montserrat Light"/>
              <a:cs typeface="Montserrat Light"/>
              <a:sym typeface="Montserrat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3" name="Google Shape;53;p1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d Slide"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12"/>
          <p:cNvSpPr txBox="1"/>
          <p:nvPr/>
        </p:nvSpPr>
        <p:spPr>
          <a:xfrm>
            <a:off x="3558150" y="2350800"/>
            <a:ext cx="20277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D9D9D9"/>
                </a:solidFill>
                <a:latin typeface="Montserrat"/>
                <a:ea typeface="Montserrat"/>
                <a:cs typeface="Montserrat"/>
                <a:sym typeface="Montserrat"/>
              </a:rPr>
              <a:t>Thank  you.</a:t>
            </a:r>
            <a:endParaRPr sz="2400">
              <a:solidFill>
                <a:srgbClr val="D9D9D9"/>
              </a:solidFill>
              <a:latin typeface="Montserrat"/>
              <a:ea typeface="Montserrat"/>
              <a:cs typeface="Montserrat"/>
              <a:sym typeface="Montserrat"/>
            </a:endParaRPr>
          </a:p>
        </p:txBody>
      </p:sp>
      <p:sp>
        <p:nvSpPr>
          <p:cNvPr id="57" name="Google Shape;57;p12"/>
          <p:cNvSpPr txBox="1"/>
          <p:nvPr/>
        </p:nvSpPr>
        <p:spPr>
          <a:xfrm>
            <a:off x="3038925" y="3586275"/>
            <a:ext cx="1444200" cy="139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D9D9D9"/>
                </a:solidFill>
                <a:latin typeface="Montserrat"/>
                <a:ea typeface="Montserrat"/>
                <a:cs typeface="Montserrat"/>
                <a:sym typeface="Montserrat"/>
              </a:rPr>
              <a:t>Twitter</a:t>
            </a:r>
            <a:endParaRPr>
              <a:solidFill>
                <a:srgbClr val="D9D9D9"/>
              </a:solidFill>
              <a:latin typeface="Montserrat"/>
              <a:ea typeface="Montserrat"/>
              <a:cs typeface="Montserrat"/>
              <a:sym typeface="Montserrat"/>
            </a:endParaRPr>
          </a:p>
          <a:p>
            <a:pPr marL="0" lvl="0" indent="0" algn="r" rtl="0">
              <a:spcBef>
                <a:spcPts val="0"/>
              </a:spcBef>
              <a:spcAft>
                <a:spcPts val="0"/>
              </a:spcAft>
              <a:buNone/>
            </a:pPr>
            <a:r>
              <a:rPr lang="en">
                <a:solidFill>
                  <a:srgbClr val="D9D9D9"/>
                </a:solidFill>
                <a:latin typeface="Montserrat"/>
                <a:ea typeface="Montserrat"/>
                <a:cs typeface="Montserrat"/>
                <a:sym typeface="Montserrat"/>
              </a:rPr>
              <a:t>Email </a:t>
            </a:r>
            <a:endParaRPr>
              <a:solidFill>
                <a:srgbClr val="D9D9D9"/>
              </a:solidFill>
              <a:latin typeface="Montserrat"/>
              <a:ea typeface="Montserrat"/>
              <a:cs typeface="Montserrat"/>
              <a:sym typeface="Montserrat"/>
            </a:endParaRPr>
          </a:p>
          <a:p>
            <a:pPr marL="0" lvl="0" indent="0" algn="r" rtl="0">
              <a:spcBef>
                <a:spcPts val="0"/>
              </a:spcBef>
              <a:spcAft>
                <a:spcPts val="0"/>
              </a:spcAft>
              <a:buNone/>
            </a:pPr>
            <a:r>
              <a:rPr lang="en">
                <a:solidFill>
                  <a:srgbClr val="D9D9D9"/>
                </a:solidFill>
                <a:latin typeface="Montserrat"/>
                <a:ea typeface="Montserrat"/>
                <a:cs typeface="Montserrat"/>
                <a:sym typeface="Montserrat"/>
              </a:rPr>
              <a:t>Web</a:t>
            </a:r>
            <a:endParaRPr>
              <a:solidFill>
                <a:srgbClr val="D9D9D9"/>
              </a:solidFill>
              <a:latin typeface="Montserrat"/>
              <a:ea typeface="Montserrat"/>
              <a:cs typeface="Montserrat"/>
              <a:sym typeface="Montserrat"/>
            </a:endParaRPr>
          </a:p>
          <a:p>
            <a:pPr marL="0" lvl="0" indent="0" algn="r" rtl="0">
              <a:spcBef>
                <a:spcPts val="0"/>
              </a:spcBef>
              <a:spcAft>
                <a:spcPts val="0"/>
              </a:spcAft>
              <a:buNone/>
            </a:pPr>
            <a:r>
              <a:rPr lang="en">
                <a:solidFill>
                  <a:srgbClr val="D9D9D9"/>
                </a:solidFill>
                <a:latin typeface="Montserrat"/>
                <a:ea typeface="Montserrat"/>
                <a:cs typeface="Montserrat"/>
                <a:sym typeface="Montserrat"/>
              </a:rPr>
              <a:t>Instagram</a:t>
            </a:r>
            <a:endParaRPr>
              <a:solidFill>
                <a:srgbClr val="D9D9D9"/>
              </a:solidFill>
              <a:latin typeface="Montserrat"/>
              <a:ea typeface="Montserrat"/>
              <a:cs typeface="Montserrat"/>
              <a:sym typeface="Montserrat"/>
            </a:endParaRPr>
          </a:p>
          <a:p>
            <a:pPr marL="0" lvl="0" indent="0" algn="r" rtl="0">
              <a:spcBef>
                <a:spcPts val="0"/>
              </a:spcBef>
              <a:spcAft>
                <a:spcPts val="0"/>
              </a:spcAft>
              <a:buNone/>
            </a:pPr>
            <a:r>
              <a:rPr lang="en">
                <a:solidFill>
                  <a:srgbClr val="D9D9D9"/>
                </a:solidFill>
                <a:latin typeface="Montserrat"/>
                <a:ea typeface="Montserrat"/>
                <a:cs typeface="Montserrat"/>
                <a:sym typeface="Montserrat"/>
              </a:rPr>
              <a:t>LinkedIn</a:t>
            </a:r>
            <a:endParaRPr>
              <a:solidFill>
                <a:srgbClr val="D9D9D9"/>
              </a:solidFill>
              <a:latin typeface="Montserrat"/>
              <a:ea typeface="Montserrat"/>
              <a:cs typeface="Montserrat"/>
              <a:sym typeface="Montserrat"/>
            </a:endParaRPr>
          </a:p>
          <a:p>
            <a:pPr marL="0" lvl="0" indent="0" algn="r" rtl="0">
              <a:spcBef>
                <a:spcPts val="0"/>
              </a:spcBef>
              <a:spcAft>
                <a:spcPts val="0"/>
              </a:spcAft>
              <a:buNone/>
            </a:pPr>
            <a:r>
              <a:rPr lang="en">
                <a:solidFill>
                  <a:srgbClr val="D9D9D9"/>
                </a:solidFill>
                <a:latin typeface="Montserrat"/>
                <a:ea typeface="Montserrat"/>
                <a:cs typeface="Montserrat"/>
                <a:sym typeface="Montserrat"/>
              </a:rPr>
              <a:t>Facebook</a:t>
            </a:r>
            <a:endParaRPr>
              <a:solidFill>
                <a:srgbClr val="D9D9D9"/>
              </a:solidFill>
              <a:latin typeface="Montserrat"/>
              <a:ea typeface="Montserrat"/>
              <a:cs typeface="Montserrat"/>
              <a:sym typeface="Montserrat"/>
            </a:endParaRPr>
          </a:p>
        </p:txBody>
      </p:sp>
      <p:sp>
        <p:nvSpPr>
          <p:cNvPr id="58" name="Google Shape;58;p12"/>
          <p:cNvSpPr txBox="1"/>
          <p:nvPr/>
        </p:nvSpPr>
        <p:spPr>
          <a:xfrm>
            <a:off x="4591050" y="3586275"/>
            <a:ext cx="1953000" cy="13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9D9D9"/>
                </a:solidFill>
                <a:latin typeface="Montserrat"/>
                <a:ea typeface="Montserrat"/>
                <a:cs typeface="Montserrat"/>
                <a:sym typeface="Montserrat"/>
              </a:rPr>
              <a:t>@tarah</a:t>
            </a:r>
            <a:endParaRPr>
              <a:solidFill>
                <a:srgbClr val="D9D9D9"/>
              </a:solidFill>
              <a:latin typeface="Montserrat"/>
              <a:ea typeface="Montserrat"/>
              <a:cs typeface="Montserrat"/>
              <a:sym typeface="Montserrat"/>
            </a:endParaRPr>
          </a:p>
          <a:p>
            <a:pPr marL="0" lvl="0" indent="0" algn="l" rtl="0">
              <a:spcBef>
                <a:spcPts val="0"/>
              </a:spcBef>
              <a:spcAft>
                <a:spcPts val="0"/>
              </a:spcAft>
              <a:buNone/>
            </a:pPr>
            <a:r>
              <a:rPr lang="en" u="sng">
                <a:solidFill>
                  <a:srgbClr val="D9D9D9"/>
                </a:solidFill>
                <a:latin typeface="Montserrat"/>
                <a:ea typeface="Montserrat"/>
                <a:cs typeface="Montserrat"/>
                <a:sym typeface="Montserrat"/>
                <a:hlinkClick r:id="rId2"/>
              </a:rPr>
              <a:t>t@tarah.o</a:t>
            </a:r>
            <a:r>
              <a:rPr lang="en">
                <a:solidFill>
                  <a:srgbClr val="D9D9D9"/>
                </a:solidFill>
              </a:rPr>
              <a:t>rg</a:t>
            </a:r>
            <a:endParaRPr>
              <a:solidFill>
                <a:srgbClr val="D9D9D9"/>
              </a:solidFill>
            </a:endParaRPr>
          </a:p>
          <a:p>
            <a:pPr marL="0" lvl="0" indent="0" algn="l" rtl="0">
              <a:spcBef>
                <a:spcPts val="0"/>
              </a:spcBef>
              <a:spcAft>
                <a:spcPts val="0"/>
              </a:spcAft>
              <a:buNone/>
            </a:pPr>
            <a:r>
              <a:rPr lang="en" u="sng">
                <a:solidFill>
                  <a:srgbClr val="D9D9D9"/>
                </a:solidFill>
                <a:latin typeface="Montserrat"/>
                <a:ea typeface="Montserrat"/>
                <a:cs typeface="Montserrat"/>
                <a:sym typeface="Montserrat"/>
                <a:hlinkClick r:id="rId3"/>
              </a:rPr>
              <a:t>https://tarah.org</a:t>
            </a:r>
            <a:endParaRPr>
              <a:solidFill>
                <a:srgbClr val="D9D9D9"/>
              </a:solidFill>
              <a:latin typeface="Montserrat"/>
              <a:ea typeface="Montserrat"/>
              <a:cs typeface="Montserrat"/>
              <a:sym typeface="Montserrat"/>
            </a:endParaRPr>
          </a:p>
          <a:p>
            <a:pPr marL="0" lvl="0" indent="0" algn="l" rtl="0">
              <a:spcBef>
                <a:spcPts val="0"/>
              </a:spcBef>
              <a:spcAft>
                <a:spcPts val="0"/>
              </a:spcAft>
              <a:buNone/>
            </a:pPr>
            <a:r>
              <a:rPr lang="en">
                <a:solidFill>
                  <a:srgbClr val="D9D9D9"/>
                </a:solidFill>
                <a:latin typeface="Montserrat"/>
                <a:ea typeface="Montserrat"/>
                <a:cs typeface="Montserrat"/>
                <a:sym typeface="Montserrat"/>
              </a:rPr>
              <a:t>@tarahwheeler</a:t>
            </a:r>
            <a:endParaRPr>
              <a:solidFill>
                <a:srgbClr val="D9D9D9"/>
              </a:solidFill>
              <a:latin typeface="Montserrat"/>
              <a:ea typeface="Montserrat"/>
              <a:cs typeface="Montserrat"/>
              <a:sym typeface="Montserrat"/>
            </a:endParaRPr>
          </a:p>
          <a:p>
            <a:pPr marL="0" lvl="0" indent="0" algn="l" rtl="0">
              <a:spcBef>
                <a:spcPts val="0"/>
              </a:spcBef>
              <a:spcAft>
                <a:spcPts val="0"/>
              </a:spcAft>
              <a:buNone/>
            </a:pPr>
            <a:r>
              <a:rPr lang="en">
                <a:solidFill>
                  <a:srgbClr val="D9D9D9"/>
                </a:solidFill>
                <a:latin typeface="Montserrat"/>
                <a:ea typeface="Montserrat"/>
                <a:cs typeface="Montserrat"/>
                <a:sym typeface="Montserrat"/>
              </a:rPr>
              <a:t>/tarah</a:t>
            </a:r>
            <a:endParaRPr>
              <a:solidFill>
                <a:srgbClr val="D9D9D9"/>
              </a:solidFill>
              <a:latin typeface="Montserrat"/>
              <a:ea typeface="Montserrat"/>
              <a:cs typeface="Montserrat"/>
              <a:sym typeface="Montserrat"/>
            </a:endParaRPr>
          </a:p>
          <a:p>
            <a:pPr marL="0" lvl="0" indent="0" algn="l" rtl="0">
              <a:spcBef>
                <a:spcPts val="0"/>
              </a:spcBef>
              <a:spcAft>
                <a:spcPts val="0"/>
              </a:spcAft>
              <a:buNone/>
            </a:pPr>
            <a:r>
              <a:rPr lang="en">
                <a:solidFill>
                  <a:srgbClr val="D9D9D9"/>
                </a:solidFill>
                <a:latin typeface="Montserrat"/>
                <a:ea typeface="Montserrat"/>
                <a:cs typeface="Montserrat"/>
                <a:sym typeface="Montserrat"/>
              </a:rPr>
              <a:t>/tarahwheeler</a:t>
            </a:r>
            <a:endParaRPr>
              <a:solidFill>
                <a:srgbClr val="D9D9D9"/>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3" name="Google Shape;43;p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4" name="Google Shape;44;p9"/>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a:blip r:embed="rId2">
            <a:alphaModFix/>
          </a:blip>
          <a:stretch>
            <a:fillRect/>
          </a:stretch>
        </p:blipFill>
        <p:spPr>
          <a:xfrm>
            <a:off x="8649600" y="4507450"/>
            <a:ext cx="494400" cy="636050"/>
          </a:xfrm>
          <a:prstGeom prst="rect">
            <a:avLst/>
          </a:prstGeom>
          <a:noFill/>
          <a:ln>
            <a:noFill/>
          </a:ln>
        </p:spPr>
      </p:pic>
      <p:sp>
        <p:nvSpPr>
          <p:cNvPr id="46" name="Google Shape;46;p9"/>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9" name="Google Shape;49;p1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Montserrat"/>
              <a:buChar char="●"/>
              <a:defRPr sz="1800">
                <a:solidFill>
                  <a:schemeClr val="lt2"/>
                </a:solidFill>
                <a:latin typeface="Montserrat"/>
                <a:ea typeface="Montserrat"/>
                <a:cs typeface="Montserrat"/>
                <a:sym typeface="Montserrat"/>
              </a:defRPr>
            </a:lvl1pPr>
            <a:lvl2pPr marL="914400" lvl="1"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marL="1371600" lvl="2"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marL="1828800" lvl="3"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marL="2286000" lvl="4"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marL="2743200" lvl="5"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marL="3200400" lvl="6"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marL="3657600" lvl="7" indent="-3175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lt2"/>
              </a:buClr>
              <a:buSzPts val="1400"/>
              <a:buFont typeface="Montserrat"/>
              <a:buChar char="■"/>
              <a:defRPr>
                <a:solidFill>
                  <a:schemeClr val="lt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649450" y="4615025"/>
            <a:ext cx="494400" cy="4419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2"/>
                </a:solidFill>
              </a:defRPr>
            </a:lvl1pPr>
            <a:lvl2pPr lvl="1" algn="ctr">
              <a:buNone/>
              <a:defRPr sz="1000">
                <a:solidFill>
                  <a:schemeClr val="lt2"/>
                </a:solidFill>
              </a:defRPr>
            </a:lvl2pPr>
            <a:lvl3pPr lvl="2" algn="ctr">
              <a:buNone/>
              <a:defRPr sz="1000">
                <a:solidFill>
                  <a:schemeClr val="lt2"/>
                </a:solidFill>
              </a:defRPr>
            </a:lvl3pPr>
            <a:lvl4pPr lvl="3" algn="ctr">
              <a:buNone/>
              <a:defRPr sz="1000">
                <a:solidFill>
                  <a:schemeClr val="lt2"/>
                </a:solidFill>
              </a:defRPr>
            </a:lvl4pPr>
            <a:lvl5pPr lvl="4" algn="ctr">
              <a:buNone/>
              <a:defRPr sz="1000">
                <a:solidFill>
                  <a:schemeClr val="lt2"/>
                </a:solidFill>
              </a:defRPr>
            </a:lvl5pPr>
            <a:lvl6pPr lvl="5" algn="ctr">
              <a:buNone/>
              <a:defRPr sz="1000">
                <a:solidFill>
                  <a:schemeClr val="lt2"/>
                </a:solidFill>
              </a:defRPr>
            </a:lvl6pPr>
            <a:lvl7pPr lvl="6" algn="ctr">
              <a:buNone/>
              <a:defRPr sz="1000">
                <a:solidFill>
                  <a:schemeClr val="lt2"/>
                </a:solidFill>
              </a:defRPr>
            </a:lvl7pPr>
            <a:lvl8pPr lvl="7" algn="ctr">
              <a:buNone/>
              <a:defRPr sz="1000">
                <a:solidFill>
                  <a:schemeClr val="lt2"/>
                </a:solidFill>
              </a:defRPr>
            </a:lvl8pPr>
            <a:lvl9pPr lvl="8" algn="ctr">
              <a:buNone/>
              <a:defRPr sz="1000">
                <a:solidFill>
                  <a:schemeClr val="lt2"/>
                </a:solidFill>
              </a:defRPr>
            </a:lvl9pPr>
          </a:lstStyle>
          <a:p>
            <a:pPr marL="0" lvl="0" indent="0" algn="ctr" rtl="0">
              <a:spcBef>
                <a:spcPts val="0"/>
              </a:spcBef>
              <a:spcAft>
                <a:spcPts val="0"/>
              </a:spcAft>
              <a:buNone/>
            </a:pPr>
            <a:endParaRPr/>
          </a:p>
        </p:txBody>
      </p:sp>
      <p:pic>
        <p:nvPicPr>
          <p:cNvPr id="9" name="Google Shape;9;p1"/>
          <p:cNvPicPr preferRelativeResize="0"/>
          <p:nvPr/>
        </p:nvPicPr>
        <p:blipFill>
          <a:blip r:embed="rId13">
            <a:alphaModFix/>
          </a:blip>
          <a:stretch>
            <a:fillRect/>
          </a:stretch>
        </p:blipFill>
        <p:spPr>
          <a:xfrm>
            <a:off x="8649600" y="4507450"/>
            <a:ext cx="494400" cy="636050"/>
          </a:xfrm>
          <a:prstGeom prst="rect">
            <a:avLst/>
          </a:prstGeom>
          <a:noFill/>
          <a:ln>
            <a:noFill/>
          </a:ln>
        </p:spPr>
      </p:pic>
      <p:sp>
        <p:nvSpPr>
          <p:cNvPr id="10" name="Google Shape;10;p1"/>
          <p:cNvSpPr txBox="1"/>
          <p:nvPr/>
        </p:nvSpPr>
        <p:spPr>
          <a:xfrm>
            <a:off x="0" y="4777550"/>
            <a:ext cx="13332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Montserrat"/>
                <a:ea typeface="Montserrat"/>
                <a:cs typeface="Montserrat"/>
                <a:sym typeface="Montserrat"/>
              </a:rPr>
              <a:t>@tarah</a:t>
            </a:r>
            <a:endParaRPr>
              <a:solidFill>
                <a:srgbClr val="666666"/>
              </a:solidFill>
              <a:latin typeface="Montserrat"/>
              <a:ea typeface="Montserrat"/>
              <a:cs typeface="Montserrat"/>
              <a:sym typeface="Montserra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mailto:t@tarah.org"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Nerdlist</a:t>
            </a:r>
            <a:endParaRPr>
              <a:latin typeface="Montserrat"/>
              <a:ea typeface="Montserrat"/>
              <a:cs typeface="Montserrat"/>
              <a:sym typeface="Montserrat"/>
            </a:endParaRPr>
          </a:p>
        </p:txBody>
      </p:sp>
      <p:sp>
        <p:nvSpPr>
          <p:cNvPr id="64" name="Google Shape;64;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The totally not 1337 bad idea that gives n00bs a foot in the door</a:t>
            </a:r>
            <a:endParaRPr sz="1800"/>
          </a:p>
        </p:txBody>
      </p:sp>
      <p:sp>
        <p:nvSpPr>
          <p:cNvPr id="65" name="Google Shape;65;p13"/>
          <p:cNvSpPr txBox="1"/>
          <p:nvPr/>
        </p:nvSpPr>
        <p:spPr>
          <a:xfrm>
            <a:off x="2940900" y="4204575"/>
            <a:ext cx="3262200" cy="6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B7B7B7"/>
                </a:solidFill>
                <a:latin typeface="Montserrat Light"/>
                <a:ea typeface="Montserrat Light"/>
                <a:cs typeface="Montserrat Light"/>
                <a:sym typeface="Montserrat Light"/>
              </a:rPr>
              <a:t>Wild West Hackin Fest</a:t>
            </a:r>
            <a:endParaRPr sz="1000">
              <a:solidFill>
                <a:srgbClr val="B7B7B7"/>
              </a:solidFill>
              <a:latin typeface="Montserrat Light"/>
              <a:ea typeface="Montserrat Light"/>
              <a:cs typeface="Montserrat Light"/>
              <a:sym typeface="Montserrat Light"/>
            </a:endParaRPr>
          </a:p>
          <a:p>
            <a:pPr marL="0" lvl="0" indent="0" algn="ctr" rtl="0">
              <a:spcBef>
                <a:spcPts val="0"/>
              </a:spcBef>
              <a:spcAft>
                <a:spcPts val="0"/>
              </a:spcAft>
              <a:buNone/>
            </a:pPr>
            <a:r>
              <a:rPr lang="en" sz="1000">
                <a:solidFill>
                  <a:srgbClr val="B7B7B7"/>
                </a:solidFill>
                <a:latin typeface="Montserrat Light"/>
                <a:ea typeface="Montserrat Light"/>
                <a:cs typeface="Montserrat Light"/>
                <a:sym typeface="Montserrat Light"/>
              </a:rPr>
              <a:t>Deadwood, South Dakota</a:t>
            </a:r>
            <a:endParaRPr sz="1000">
              <a:solidFill>
                <a:srgbClr val="B7B7B7"/>
              </a:solidFill>
              <a:latin typeface="Montserrat Light"/>
              <a:ea typeface="Montserrat Light"/>
              <a:cs typeface="Montserrat Light"/>
              <a:sym typeface="Montserrat Light"/>
            </a:endParaRPr>
          </a:p>
          <a:p>
            <a:pPr marL="0" lvl="0" indent="0" algn="ctr" rtl="0">
              <a:spcBef>
                <a:spcPts val="0"/>
              </a:spcBef>
              <a:spcAft>
                <a:spcPts val="0"/>
              </a:spcAft>
              <a:buNone/>
            </a:pPr>
            <a:r>
              <a:rPr lang="en" sz="1000">
                <a:solidFill>
                  <a:srgbClr val="B7B7B7"/>
                </a:solidFill>
                <a:latin typeface="Montserrat Light"/>
                <a:ea typeface="Montserrat Light"/>
                <a:cs typeface="Montserrat Light"/>
                <a:sym typeface="Montserrat Light"/>
              </a:rPr>
              <a:t>October 25, 2019</a:t>
            </a:r>
            <a:endParaRPr sz="10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27" name="Google Shape;127;p22"/>
          <p:cNvPicPr preferRelativeResize="0"/>
          <p:nvPr/>
        </p:nvPicPr>
        <p:blipFill>
          <a:blip r:embed="rId3">
            <a:alphaModFix/>
          </a:blip>
          <a:stretch>
            <a:fillRect/>
          </a:stretch>
        </p:blipFill>
        <p:spPr>
          <a:xfrm>
            <a:off x="693775" y="555075"/>
            <a:ext cx="7756450" cy="403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133" name="Google Shape;133;p23"/>
          <p:cNvPicPr preferRelativeResize="0"/>
          <p:nvPr/>
        </p:nvPicPr>
        <p:blipFill>
          <a:blip r:embed="rId3">
            <a:alphaModFix/>
          </a:blip>
          <a:stretch>
            <a:fillRect/>
          </a:stretch>
        </p:blipFill>
        <p:spPr>
          <a:xfrm>
            <a:off x="1062875" y="370900"/>
            <a:ext cx="7237675" cy="440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139" name="Google Shape;139;p24"/>
          <p:cNvPicPr preferRelativeResize="0"/>
          <p:nvPr/>
        </p:nvPicPr>
        <p:blipFill>
          <a:blip r:embed="rId3">
            <a:alphaModFix/>
          </a:blip>
          <a:stretch>
            <a:fillRect/>
          </a:stretch>
        </p:blipFill>
        <p:spPr>
          <a:xfrm>
            <a:off x="1426600" y="517613"/>
            <a:ext cx="6290800" cy="410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45" name="Google Shape;145;p25"/>
          <p:cNvPicPr preferRelativeResize="0"/>
          <p:nvPr/>
        </p:nvPicPr>
        <p:blipFill>
          <a:blip r:embed="rId3">
            <a:alphaModFix/>
          </a:blip>
          <a:stretch>
            <a:fillRect/>
          </a:stretch>
        </p:blipFill>
        <p:spPr>
          <a:xfrm>
            <a:off x="909150" y="190500"/>
            <a:ext cx="3449464" cy="4838701"/>
          </a:xfrm>
          <a:prstGeom prst="rect">
            <a:avLst/>
          </a:prstGeom>
          <a:noFill/>
          <a:ln>
            <a:noFill/>
          </a:ln>
        </p:spPr>
      </p:pic>
      <p:pic>
        <p:nvPicPr>
          <p:cNvPr id="146" name="Google Shape;146;p25"/>
          <p:cNvPicPr preferRelativeResize="0"/>
          <p:nvPr/>
        </p:nvPicPr>
        <p:blipFill>
          <a:blip r:embed="rId4">
            <a:alphaModFix/>
          </a:blip>
          <a:stretch>
            <a:fillRect/>
          </a:stretch>
        </p:blipFill>
        <p:spPr>
          <a:xfrm>
            <a:off x="4572000" y="190500"/>
            <a:ext cx="3449475" cy="48447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152" name="Google Shape;152;p26"/>
          <p:cNvPicPr preferRelativeResize="0"/>
          <p:nvPr/>
        </p:nvPicPr>
        <p:blipFill>
          <a:blip r:embed="rId3">
            <a:alphaModFix/>
          </a:blip>
          <a:stretch>
            <a:fillRect/>
          </a:stretch>
        </p:blipFill>
        <p:spPr>
          <a:xfrm>
            <a:off x="1434725" y="216438"/>
            <a:ext cx="6274550" cy="471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158" name="Google Shape;158;p27"/>
          <p:cNvPicPr preferRelativeResize="0"/>
          <p:nvPr/>
        </p:nvPicPr>
        <p:blipFill>
          <a:blip r:embed="rId3">
            <a:alphaModFix/>
          </a:blip>
          <a:stretch>
            <a:fillRect/>
          </a:stretch>
        </p:blipFill>
        <p:spPr>
          <a:xfrm>
            <a:off x="2756575" y="152400"/>
            <a:ext cx="3630840"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164" name="Google Shape;164;p28"/>
          <p:cNvPicPr preferRelativeResize="0"/>
          <p:nvPr/>
        </p:nvPicPr>
        <p:blipFill>
          <a:blip r:embed="rId3">
            <a:alphaModFix/>
          </a:blip>
          <a:stretch>
            <a:fillRect/>
          </a:stretch>
        </p:blipFill>
        <p:spPr>
          <a:xfrm>
            <a:off x="859687" y="152400"/>
            <a:ext cx="3519461" cy="4690224"/>
          </a:xfrm>
          <a:prstGeom prst="rect">
            <a:avLst/>
          </a:prstGeom>
          <a:noFill/>
          <a:ln>
            <a:noFill/>
          </a:ln>
        </p:spPr>
      </p:pic>
      <p:pic>
        <p:nvPicPr>
          <p:cNvPr id="165" name="Google Shape;165;p28"/>
          <p:cNvPicPr preferRelativeResize="0"/>
          <p:nvPr/>
        </p:nvPicPr>
        <p:blipFill>
          <a:blip r:embed="rId4">
            <a:alphaModFix/>
          </a:blip>
          <a:stretch>
            <a:fillRect/>
          </a:stretch>
        </p:blipFill>
        <p:spPr>
          <a:xfrm>
            <a:off x="4531550" y="152400"/>
            <a:ext cx="3567830" cy="469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171" name="Google Shape;171;p29"/>
          <p:cNvPicPr preferRelativeResize="0"/>
          <p:nvPr/>
        </p:nvPicPr>
        <p:blipFill>
          <a:blip r:embed="rId3">
            <a:alphaModFix/>
          </a:blip>
          <a:stretch>
            <a:fillRect/>
          </a:stretch>
        </p:blipFill>
        <p:spPr>
          <a:xfrm>
            <a:off x="1327338" y="152400"/>
            <a:ext cx="6489315" cy="4838699"/>
          </a:xfrm>
          <a:prstGeom prst="rect">
            <a:avLst/>
          </a:prstGeom>
          <a:noFill/>
          <a:ln>
            <a:noFill/>
          </a:ln>
        </p:spPr>
      </p:pic>
      <p:sp>
        <p:nvSpPr>
          <p:cNvPr id="172" name="Google Shape;172;p29"/>
          <p:cNvSpPr txBox="1"/>
          <p:nvPr/>
        </p:nvSpPr>
        <p:spPr>
          <a:xfrm>
            <a:off x="1584425" y="543900"/>
            <a:ext cx="1643700" cy="8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Montserrat"/>
                <a:ea typeface="Montserrat"/>
                <a:cs typeface="Montserrat"/>
                <a:sym typeface="Montserrat"/>
              </a:rPr>
              <a:t>JAMES SPADER?</a:t>
            </a:r>
            <a:endParaRPr sz="1800" b="1">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178" name="Google Shape;178;p30"/>
          <p:cNvSpPr txBox="1"/>
          <p:nvPr/>
        </p:nvSpPr>
        <p:spPr>
          <a:xfrm>
            <a:off x="1584425" y="543900"/>
            <a:ext cx="1643700" cy="8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rgbClr val="FFFFFF"/>
              </a:solidFill>
              <a:latin typeface="Montserrat"/>
              <a:ea typeface="Montserrat"/>
              <a:cs typeface="Montserrat"/>
              <a:sym typeface="Montserrat"/>
            </a:endParaRPr>
          </a:p>
        </p:txBody>
      </p:sp>
      <p:pic>
        <p:nvPicPr>
          <p:cNvPr id="179" name="Google Shape;179;p30"/>
          <p:cNvPicPr preferRelativeResize="0"/>
          <p:nvPr/>
        </p:nvPicPr>
        <p:blipFill>
          <a:blip r:embed="rId3">
            <a:alphaModFix/>
          </a:blip>
          <a:stretch>
            <a:fillRect/>
          </a:stretch>
        </p:blipFill>
        <p:spPr>
          <a:xfrm>
            <a:off x="966951" y="543900"/>
            <a:ext cx="7237528" cy="407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85" name="Google Shape;185;p31"/>
          <p:cNvPicPr preferRelativeResize="0"/>
          <p:nvPr/>
        </p:nvPicPr>
        <p:blipFill>
          <a:blip r:embed="rId3">
            <a:alphaModFix/>
          </a:blip>
          <a:stretch>
            <a:fillRect/>
          </a:stretch>
        </p:blipFill>
        <p:spPr>
          <a:xfrm>
            <a:off x="2882625" y="152400"/>
            <a:ext cx="3378747"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1" name="Google Shape;71;p14"/>
          <p:cNvPicPr preferRelativeResize="0"/>
          <p:nvPr/>
        </p:nvPicPr>
        <p:blipFill>
          <a:blip r:embed="rId3">
            <a:alphaModFix/>
          </a:blip>
          <a:stretch>
            <a:fillRect/>
          </a:stretch>
        </p:blipFill>
        <p:spPr>
          <a:xfrm>
            <a:off x="1805500" y="266350"/>
            <a:ext cx="5532975" cy="4610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91" name="Google Shape;191;p32"/>
          <p:cNvPicPr preferRelativeResize="0"/>
          <p:nvPr/>
        </p:nvPicPr>
        <p:blipFill>
          <a:blip r:embed="rId3">
            <a:alphaModFix/>
          </a:blip>
          <a:stretch>
            <a:fillRect/>
          </a:stretch>
        </p:blipFill>
        <p:spPr>
          <a:xfrm>
            <a:off x="2860200" y="152400"/>
            <a:ext cx="3423607"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197" name="Google Shape;197;p33"/>
          <p:cNvPicPr preferRelativeResize="0"/>
          <p:nvPr/>
        </p:nvPicPr>
        <p:blipFill>
          <a:blip r:embed="rId3">
            <a:alphaModFix/>
          </a:blip>
          <a:stretch>
            <a:fillRect/>
          </a:stretch>
        </p:blipFill>
        <p:spPr>
          <a:xfrm>
            <a:off x="1066800" y="504825"/>
            <a:ext cx="7010400" cy="413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03" name="Google Shape;203;p34"/>
          <p:cNvPicPr preferRelativeResize="0"/>
          <p:nvPr/>
        </p:nvPicPr>
        <p:blipFill>
          <a:blip r:embed="rId3">
            <a:alphaModFix/>
          </a:blip>
          <a:stretch>
            <a:fillRect/>
          </a:stretch>
        </p:blipFill>
        <p:spPr>
          <a:xfrm>
            <a:off x="4860525" y="848200"/>
            <a:ext cx="3921125" cy="3559751"/>
          </a:xfrm>
          <a:prstGeom prst="rect">
            <a:avLst/>
          </a:prstGeom>
          <a:noFill/>
          <a:ln>
            <a:noFill/>
          </a:ln>
        </p:spPr>
      </p:pic>
      <p:sp>
        <p:nvSpPr>
          <p:cNvPr id="204" name="Google Shape;204;p34"/>
          <p:cNvSpPr txBox="1">
            <a:spLocks noGrp="1"/>
          </p:cNvSpPr>
          <p:nvPr>
            <p:ph type="title"/>
          </p:nvPr>
        </p:nvSpPr>
        <p:spPr>
          <a:xfrm>
            <a:off x="287250" y="1948350"/>
            <a:ext cx="4029900" cy="1246800"/>
          </a:xfrm>
          <a:prstGeom prst="rect">
            <a:avLst/>
          </a:prstGeom>
        </p:spPr>
        <p:txBody>
          <a:bodyPr spcFirstLastPara="1" wrap="square" lIns="91425" tIns="91425" rIns="91425" bIns="91425" anchor="b" anchorCtr="0">
            <a:noAutofit/>
          </a:bodyPr>
          <a:lstStyle/>
          <a:p>
            <a:pPr marL="457200" lvl="0" indent="-381000" algn="l" rtl="0">
              <a:spcBef>
                <a:spcPts val="0"/>
              </a:spcBef>
              <a:spcAft>
                <a:spcPts val="0"/>
              </a:spcAft>
              <a:buClr>
                <a:srgbClr val="CC0000"/>
              </a:buClr>
              <a:buSzPts val="2400"/>
              <a:buFont typeface="Montserrat"/>
              <a:buChar char="●"/>
            </a:pPr>
            <a:r>
              <a:rPr lang="en" sz="2400">
                <a:solidFill>
                  <a:srgbClr val="CC0000"/>
                </a:solidFill>
              </a:rPr>
              <a:t>Inside Jokes + Nerds</a:t>
            </a:r>
            <a:endParaRPr sz="2400">
              <a:solidFill>
                <a:srgbClr val="CC0000"/>
              </a:solidFill>
            </a:endParaRPr>
          </a:p>
          <a:p>
            <a:pPr marL="457200" lvl="0" indent="-381000" algn="l" rtl="0">
              <a:spcBef>
                <a:spcPts val="0"/>
              </a:spcBef>
              <a:spcAft>
                <a:spcPts val="0"/>
              </a:spcAft>
              <a:buClr>
                <a:srgbClr val="CC0000"/>
              </a:buClr>
              <a:buSzPts val="2400"/>
              <a:buFont typeface="Montserrat"/>
              <a:buChar char="●"/>
            </a:pPr>
            <a:r>
              <a:rPr lang="en" sz="2400">
                <a:solidFill>
                  <a:srgbClr val="CC0000"/>
                </a:solidFill>
              </a:rPr>
              <a:t>The Nerdlist Project</a:t>
            </a:r>
            <a:endParaRPr sz="2400">
              <a:solidFill>
                <a:srgbClr val="CC0000"/>
              </a:solidFill>
            </a:endParaRPr>
          </a:p>
          <a:p>
            <a:pPr marL="457200" lvl="0" indent="-381000" algn="l" rtl="0">
              <a:spcBef>
                <a:spcPts val="0"/>
              </a:spcBef>
              <a:spcAft>
                <a:spcPts val="0"/>
              </a:spcAft>
              <a:buClr>
                <a:srgbClr val="D9D9D9"/>
              </a:buClr>
              <a:buSzPts val="2400"/>
              <a:buFont typeface="Montserrat"/>
              <a:buChar char="●"/>
            </a:pPr>
            <a:r>
              <a:rPr lang="en" sz="2400">
                <a:solidFill>
                  <a:srgbClr val="D9D9D9"/>
                </a:solidFill>
              </a:rPr>
              <a:t>Where Do We Go From Here</a:t>
            </a:r>
            <a:endParaRPr>
              <a:solidFill>
                <a:srgbClr val="D9D9D9"/>
              </a:solidFill>
            </a:endParaRPr>
          </a:p>
        </p:txBody>
      </p:sp>
      <p:sp>
        <p:nvSpPr>
          <p:cNvPr id="205" name="Google Shape;205;p34"/>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06" name="Google Shape;206;p34"/>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108150" y="2089200"/>
            <a:ext cx="89277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 Nerdlist Project</a:t>
            </a:r>
            <a:endParaRPr sz="4800"/>
          </a:p>
        </p:txBody>
      </p:sp>
      <p:sp>
        <p:nvSpPr>
          <p:cNvPr id="212" name="Google Shape;212;p3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cracking lists</a:t>
            </a:r>
            <a:endParaRPr/>
          </a:p>
        </p:txBody>
      </p:sp>
      <p:sp>
        <p:nvSpPr>
          <p:cNvPr id="218" name="Google Shape;218;p3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19" name="Google Shape;219;p36"/>
          <p:cNvSpPr txBox="1"/>
          <p:nvPr/>
        </p:nvSpPr>
        <p:spPr>
          <a:xfrm>
            <a:off x="776425" y="1579500"/>
            <a:ext cx="7972800" cy="19845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10-million-combos</a:t>
            </a:r>
            <a:endParaRPr sz="3600">
              <a:solidFill>
                <a:srgbClr val="EFEFEF"/>
              </a:solidFill>
              <a:latin typeface="Montserrat"/>
              <a:ea typeface="Montserrat"/>
              <a:cs typeface="Montserrat"/>
              <a:sym typeface="Montserrat"/>
            </a:endParaRPr>
          </a:p>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RockYou.txt</a:t>
            </a:r>
            <a:endParaRPr sz="3600">
              <a:solidFill>
                <a:srgbClr val="EFEFEF"/>
              </a:solidFill>
              <a:latin typeface="Montserrat"/>
              <a:ea typeface="Montserrat"/>
              <a:cs typeface="Montserrat"/>
              <a:sym typeface="Montserrat"/>
            </a:endParaRPr>
          </a:p>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CrackStation</a:t>
            </a:r>
            <a:endParaRPr sz="3600">
              <a:solidFill>
                <a:srgbClr val="EFEFEF"/>
              </a:solidFill>
              <a:latin typeface="Montserrat"/>
              <a:ea typeface="Montserrat"/>
              <a:cs typeface="Montserrat"/>
              <a:sym typeface="Montserrat"/>
            </a:endParaRPr>
          </a:p>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Yandex</a:t>
            </a:r>
            <a:endParaRPr sz="3600">
              <a:solidFill>
                <a:srgbClr val="EFEFEF"/>
              </a:solidFill>
              <a:latin typeface="Montserrat"/>
              <a:ea typeface="Montserrat"/>
              <a:cs typeface="Montserrat"/>
              <a:sym typeface="Montserrat"/>
            </a:endParaRPr>
          </a:p>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More</a:t>
            </a:r>
            <a:endParaRPr sz="3600">
              <a:solidFill>
                <a:srgbClr val="EFEFE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the point of a new cracking list?</a:t>
            </a:r>
            <a:endParaRPr/>
          </a:p>
        </p:txBody>
      </p:sp>
      <p:sp>
        <p:nvSpPr>
          <p:cNvPr id="225" name="Google Shape;225;p3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26" name="Google Shape;226;p37"/>
          <p:cNvSpPr txBox="1"/>
          <p:nvPr/>
        </p:nvSpPr>
        <p:spPr>
          <a:xfrm>
            <a:off x="1429975" y="1605075"/>
            <a:ext cx="6274200" cy="24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Montserrat"/>
                <a:ea typeface="Montserrat"/>
                <a:cs typeface="Montserrat"/>
                <a:sym typeface="Montserrat"/>
              </a:rPr>
              <a:t>To welcome people into the first friendly security github. Let’s be honest--all the rest of them are terrifying, and women can’t get their contributions accepted at the same rate as men. </a:t>
            </a:r>
            <a:endParaRPr>
              <a:solidFill>
                <a:srgbClr val="EFEFEF"/>
              </a:solidFill>
              <a:latin typeface="Montserrat"/>
              <a:ea typeface="Montserrat"/>
              <a:cs typeface="Montserrat"/>
              <a:sym typeface="Montserrat"/>
            </a:endParaRPr>
          </a:p>
          <a:p>
            <a:pPr marL="0" lvl="0" indent="0" algn="l" rtl="0">
              <a:spcBef>
                <a:spcPts val="0"/>
              </a:spcBef>
              <a:spcAft>
                <a:spcPts val="0"/>
              </a:spcAft>
              <a:buNone/>
            </a:pPr>
            <a:endParaRPr>
              <a:solidFill>
                <a:srgbClr val="EFEFEF"/>
              </a:solidFill>
              <a:latin typeface="Montserrat"/>
              <a:ea typeface="Montserrat"/>
              <a:cs typeface="Montserrat"/>
              <a:sym typeface="Montserrat"/>
            </a:endParaRPr>
          </a:p>
          <a:p>
            <a:pPr marL="0" lvl="0" indent="0" algn="l" rtl="0">
              <a:spcBef>
                <a:spcPts val="0"/>
              </a:spcBef>
              <a:spcAft>
                <a:spcPts val="0"/>
              </a:spcAft>
              <a:buNone/>
            </a:pPr>
            <a:endParaRPr>
              <a:solidFill>
                <a:srgbClr val="EFEFE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232" name="Google Shape;232;p38"/>
          <p:cNvSpPr txBox="1"/>
          <p:nvPr/>
        </p:nvSpPr>
        <p:spPr>
          <a:xfrm>
            <a:off x="910500" y="234150"/>
            <a:ext cx="7323000" cy="894300"/>
          </a:xfrm>
          <a:prstGeom prst="rect">
            <a:avLst/>
          </a:prstGeom>
          <a:noFill/>
          <a:ln>
            <a:noFill/>
          </a:ln>
        </p:spPr>
        <p:txBody>
          <a:bodyPr spcFirstLastPara="1" wrap="square" lIns="91425" tIns="91425" rIns="91425" bIns="91425" anchor="t" anchorCtr="0">
            <a:noAutofit/>
          </a:bodyPr>
          <a:lstStyle/>
          <a:p>
            <a:pPr marL="342900" marR="299765" lvl="0" indent="0" algn="just" rtl="0">
              <a:lnSpc>
                <a:spcPct val="115000"/>
              </a:lnSpc>
              <a:spcBef>
                <a:spcPts val="0"/>
              </a:spcBef>
              <a:spcAft>
                <a:spcPts val="0"/>
              </a:spcAft>
              <a:buNone/>
            </a:pPr>
            <a:r>
              <a:rPr lang="en" sz="4800" i="1">
                <a:solidFill>
                  <a:srgbClr val="D9D9D9"/>
                </a:solidFill>
                <a:latin typeface="Montserrat"/>
                <a:ea typeface="Montserrat"/>
                <a:cs typeface="Montserrat"/>
                <a:sym typeface="Montserrat"/>
              </a:rPr>
              <a:t>“Credential stuffing? </a:t>
            </a:r>
            <a:endParaRPr sz="3000" i="1">
              <a:solidFill>
                <a:srgbClr val="D9D9D9"/>
              </a:solidFill>
              <a:latin typeface="Montserrat"/>
              <a:ea typeface="Montserrat"/>
              <a:cs typeface="Montserrat"/>
              <a:sym typeface="Montserrat"/>
            </a:endParaRPr>
          </a:p>
          <a:p>
            <a:pPr marL="0" lvl="0" indent="0" algn="l" rtl="0">
              <a:spcBef>
                <a:spcPts val="0"/>
              </a:spcBef>
              <a:spcAft>
                <a:spcPts val="0"/>
              </a:spcAft>
              <a:buNone/>
            </a:pPr>
            <a:endParaRPr sz="3600">
              <a:solidFill>
                <a:srgbClr val="D9D9D9"/>
              </a:solidFill>
              <a:latin typeface="Montserrat"/>
              <a:ea typeface="Montserrat"/>
              <a:cs typeface="Montserrat"/>
              <a:sym typeface="Montserrat"/>
            </a:endParaRPr>
          </a:p>
        </p:txBody>
      </p:sp>
      <p:pic>
        <p:nvPicPr>
          <p:cNvPr id="233" name="Google Shape;233;p38"/>
          <p:cNvPicPr preferRelativeResize="0"/>
          <p:nvPr/>
        </p:nvPicPr>
        <p:blipFill>
          <a:blip r:embed="rId3">
            <a:alphaModFix/>
          </a:blip>
          <a:stretch>
            <a:fillRect/>
          </a:stretch>
        </p:blipFill>
        <p:spPr>
          <a:xfrm>
            <a:off x="1660225" y="1546750"/>
            <a:ext cx="5823550" cy="2911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726621" y="2285400"/>
            <a:ext cx="73934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github.com</a:t>
            </a:r>
            <a:r>
              <a:rPr lang="en" dirty="0"/>
              <a:t>/</a:t>
            </a:r>
            <a:r>
              <a:rPr lang="en" dirty="0" err="1"/>
              <a:t>tarahmarie</a:t>
            </a:r>
            <a:r>
              <a:rPr lang="en" dirty="0"/>
              <a:t>/</a:t>
            </a:r>
            <a:r>
              <a:rPr lang="en" dirty="0" err="1"/>
              <a:t>nerdlist</a:t>
            </a:r>
            <a:endParaRPr dirty="0"/>
          </a:p>
        </p:txBody>
      </p:sp>
      <p:sp>
        <p:nvSpPr>
          <p:cNvPr id="239" name="Google Shape;239;p3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245" name="Google Shape;245;p40"/>
          <p:cNvPicPr preferRelativeResize="0"/>
          <p:nvPr/>
        </p:nvPicPr>
        <p:blipFill>
          <a:blip r:embed="rId3">
            <a:alphaModFix/>
          </a:blip>
          <a:stretch>
            <a:fillRect/>
          </a:stretch>
        </p:blipFill>
        <p:spPr>
          <a:xfrm>
            <a:off x="569200" y="343375"/>
            <a:ext cx="8005576" cy="445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251" name="Google Shape;251;p41"/>
          <p:cNvPicPr preferRelativeResize="0"/>
          <p:nvPr/>
        </p:nvPicPr>
        <p:blipFill>
          <a:blip r:embed="rId3">
            <a:alphaModFix/>
          </a:blip>
          <a:stretch>
            <a:fillRect/>
          </a:stretch>
        </p:blipFill>
        <p:spPr>
          <a:xfrm>
            <a:off x="771500" y="661263"/>
            <a:ext cx="7601011"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77" name="Google Shape;77;p15"/>
          <p:cNvPicPr preferRelativeResize="0"/>
          <p:nvPr/>
        </p:nvPicPr>
        <p:blipFill>
          <a:blip r:embed="rId3">
            <a:alphaModFix/>
          </a:blip>
          <a:stretch>
            <a:fillRect/>
          </a:stretch>
        </p:blipFill>
        <p:spPr>
          <a:xfrm>
            <a:off x="783100" y="446000"/>
            <a:ext cx="7418194" cy="4169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project is an on-ramp...and it’s working.</a:t>
            </a:r>
            <a:endParaRPr/>
          </a:p>
        </p:txBody>
      </p:sp>
      <p:sp>
        <p:nvSpPr>
          <p:cNvPr id="257" name="Google Shape;257;p4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258" name="Google Shape;258;p42"/>
          <p:cNvPicPr preferRelativeResize="0"/>
          <p:nvPr/>
        </p:nvPicPr>
        <p:blipFill>
          <a:blip r:embed="rId3">
            <a:alphaModFix/>
          </a:blip>
          <a:stretch>
            <a:fillRect/>
          </a:stretch>
        </p:blipFill>
        <p:spPr>
          <a:xfrm>
            <a:off x="2024688" y="1178700"/>
            <a:ext cx="5094634" cy="3820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high school girl’s first Github pull request.</a:t>
            </a:r>
            <a:endParaRPr/>
          </a:p>
        </p:txBody>
      </p:sp>
      <p:sp>
        <p:nvSpPr>
          <p:cNvPr id="264" name="Google Shape;264;p4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265" name="Google Shape;265;p43"/>
          <p:cNvPicPr preferRelativeResize="0"/>
          <p:nvPr/>
        </p:nvPicPr>
        <p:blipFill>
          <a:blip r:embed="rId3">
            <a:alphaModFix/>
          </a:blip>
          <a:stretch>
            <a:fillRect/>
          </a:stretch>
        </p:blipFill>
        <p:spPr>
          <a:xfrm>
            <a:off x="1279913" y="1075600"/>
            <a:ext cx="6584183"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271" name="Google Shape;271;p44"/>
          <p:cNvPicPr preferRelativeResize="0"/>
          <p:nvPr/>
        </p:nvPicPr>
        <p:blipFill>
          <a:blip r:embed="rId3">
            <a:alphaModFix/>
          </a:blip>
          <a:stretch>
            <a:fillRect/>
          </a:stretch>
        </p:blipFill>
        <p:spPr>
          <a:xfrm>
            <a:off x="986800" y="555075"/>
            <a:ext cx="7170400" cy="403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277" name="Google Shape;277;p45"/>
          <p:cNvSpPr txBox="1">
            <a:spLocks noGrp="1"/>
          </p:cNvSpPr>
          <p:nvPr>
            <p:ph type="body" idx="4294967295"/>
          </p:nvPr>
        </p:nvSpPr>
        <p:spPr>
          <a:xfrm>
            <a:off x="162600" y="2269200"/>
            <a:ext cx="8818800" cy="6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If anyone says your contributions aren’t good enough...</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283" name="Google Shape;283;p46"/>
          <p:cNvPicPr preferRelativeResize="0"/>
          <p:nvPr/>
        </p:nvPicPr>
        <p:blipFill>
          <a:blip r:embed="rId3">
            <a:alphaModFix/>
          </a:blip>
          <a:stretch>
            <a:fillRect/>
          </a:stretch>
        </p:blipFill>
        <p:spPr>
          <a:xfrm>
            <a:off x="1528763" y="652463"/>
            <a:ext cx="6086475" cy="3838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289" name="Google Shape;289;p47"/>
          <p:cNvSpPr txBox="1">
            <a:spLocks noGrp="1"/>
          </p:cNvSpPr>
          <p:nvPr>
            <p:ph type="title"/>
          </p:nvPr>
        </p:nvSpPr>
        <p:spPr>
          <a:xfrm>
            <a:off x="287250" y="1948350"/>
            <a:ext cx="4029900" cy="1246800"/>
          </a:xfrm>
          <a:prstGeom prst="rect">
            <a:avLst/>
          </a:prstGeom>
        </p:spPr>
        <p:txBody>
          <a:bodyPr spcFirstLastPara="1" wrap="square" lIns="91425" tIns="91425" rIns="91425" bIns="91425" anchor="b" anchorCtr="0">
            <a:noAutofit/>
          </a:bodyPr>
          <a:lstStyle/>
          <a:p>
            <a:pPr marL="457200" lvl="0" indent="-381000" algn="l" rtl="0">
              <a:spcBef>
                <a:spcPts val="0"/>
              </a:spcBef>
              <a:spcAft>
                <a:spcPts val="0"/>
              </a:spcAft>
              <a:buClr>
                <a:srgbClr val="CC0000"/>
              </a:buClr>
              <a:buSzPts val="2400"/>
              <a:buFont typeface="Montserrat"/>
              <a:buChar char="●"/>
            </a:pPr>
            <a:r>
              <a:rPr lang="en" sz="2400">
                <a:solidFill>
                  <a:srgbClr val="CC0000"/>
                </a:solidFill>
              </a:rPr>
              <a:t>Inside Jokes + Nerds</a:t>
            </a:r>
            <a:endParaRPr sz="2400">
              <a:solidFill>
                <a:srgbClr val="CC0000"/>
              </a:solidFill>
            </a:endParaRPr>
          </a:p>
          <a:p>
            <a:pPr marL="457200" lvl="0" indent="-381000" algn="l" rtl="0">
              <a:spcBef>
                <a:spcPts val="0"/>
              </a:spcBef>
              <a:spcAft>
                <a:spcPts val="0"/>
              </a:spcAft>
              <a:buClr>
                <a:srgbClr val="CC0000"/>
              </a:buClr>
              <a:buSzPts val="2400"/>
              <a:buFont typeface="Montserrat"/>
              <a:buChar char="●"/>
            </a:pPr>
            <a:r>
              <a:rPr lang="en" sz="2400">
                <a:solidFill>
                  <a:srgbClr val="CC0000"/>
                </a:solidFill>
              </a:rPr>
              <a:t>The Nerdlist Project</a:t>
            </a:r>
            <a:endParaRPr sz="2400">
              <a:solidFill>
                <a:srgbClr val="CC0000"/>
              </a:solidFill>
            </a:endParaRPr>
          </a:p>
          <a:p>
            <a:pPr marL="457200" lvl="0" indent="-381000" algn="l" rtl="0">
              <a:spcBef>
                <a:spcPts val="0"/>
              </a:spcBef>
              <a:spcAft>
                <a:spcPts val="0"/>
              </a:spcAft>
              <a:buClr>
                <a:srgbClr val="CC0000"/>
              </a:buClr>
              <a:buSzPts val="2400"/>
              <a:buFont typeface="Montserrat"/>
              <a:buChar char="●"/>
            </a:pPr>
            <a:r>
              <a:rPr lang="en" sz="2400">
                <a:solidFill>
                  <a:srgbClr val="CC0000"/>
                </a:solidFill>
              </a:rPr>
              <a:t>Where Do We Go From Here</a:t>
            </a:r>
            <a:endParaRPr>
              <a:solidFill>
                <a:srgbClr val="CC0000"/>
              </a:solidFill>
            </a:endParaRPr>
          </a:p>
        </p:txBody>
      </p:sp>
      <p:sp>
        <p:nvSpPr>
          <p:cNvPr id="290" name="Google Shape;290;p47"/>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291" name="Google Shape;291;p47"/>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292" name="Google Shape;292;p47"/>
          <p:cNvPicPr preferRelativeResize="0"/>
          <p:nvPr/>
        </p:nvPicPr>
        <p:blipFill>
          <a:blip r:embed="rId3">
            <a:alphaModFix/>
          </a:blip>
          <a:stretch>
            <a:fillRect/>
          </a:stretch>
        </p:blipFill>
        <p:spPr>
          <a:xfrm>
            <a:off x="4708175" y="1302150"/>
            <a:ext cx="4273699" cy="2539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298" name="Google Shape;298;p48"/>
          <p:cNvSpPr txBox="1">
            <a:spLocks noGrp="1"/>
          </p:cNvSpPr>
          <p:nvPr>
            <p:ph type="title"/>
          </p:nvPr>
        </p:nvSpPr>
        <p:spPr>
          <a:xfrm>
            <a:off x="0" y="555925"/>
            <a:ext cx="90564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Where Do We Go From Here</a:t>
            </a:r>
            <a:endParaRPr sz="4800"/>
          </a:p>
        </p:txBody>
      </p:sp>
      <p:pic>
        <p:nvPicPr>
          <p:cNvPr id="299" name="Google Shape;299;p48"/>
          <p:cNvPicPr preferRelativeResize="0"/>
          <p:nvPr/>
        </p:nvPicPr>
        <p:blipFill>
          <a:blip r:embed="rId3">
            <a:alphaModFix/>
          </a:blip>
          <a:stretch>
            <a:fillRect/>
          </a:stretch>
        </p:blipFill>
        <p:spPr>
          <a:xfrm>
            <a:off x="1843563" y="1521025"/>
            <a:ext cx="5456875" cy="3229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305" name="Google Shape;305;p49"/>
          <p:cNvSpPr txBox="1"/>
          <p:nvPr/>
        </p:nvSpPr>
        <p:spPr>
          <a:xfrm>
            <a:off x="2913450" y="1579500"/>
            <a:ext cx="3317100" cy="19845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Contribute</a:t>
            </a:r>
            <a:endParaRPr sz="3600">
              <a:solidFill>
                <a:srgbClr val="EFEFEF"/>
              </a:solidFill>
              <a:latin typeface="Montserrat"/>
              <a:ea typeface="Montserrat"/>
              <a:cs typeface="Montserrat"/>
              <a:sym typeface="Montserrat"/>
            </a:endParaRPr>
          </a:p>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Coach</a:t>
            </a:r>
            <a:endParaRPr sz="3600">
              <a:solidFill>
                <a:srgbClr val="EFEFEF"/>
              </a:solidFill>
              <a:latin typeface="Montserrat"/>
              <a:ea typeface="Montserrat"/>
              <a:cs typeface="Montserrat"/>
              <a:sym typeface="Montserrat"/>
            </a:endParaRPr>
          </a:p>
          <a:p>
            <a:pPr marL="457200" lvl="0" indent="-457200" algn="l" rtl="0">
              <a:spcBef>
                <a:spcPts val="0"/>
              </a:spcBef>
              <a:spcAft>
                <a:spcPts val="0"/>
              </a:spcAft>
              <a:buClr>
                <a:srgbClr val="EFEFEF"/>
              </a:buClr>
              <a:buSzPts val="3600"/>
              <a:buFont typeface="Montserrat"/>
              <a:buChar char="●"/>
            </a:pPr>
            <a:r>
              <a:rPr lang="en" sz="3600">
                <a:solidFill>
                  <a:srgbClr val="EFEFEF"/>
                </a:solidFill>
                <a:latin typeface="Montserrat"/>
                <a:ea typeface="Montserrat"/>
                <a:cs typeface="Montserrat"/>
                <a:sym typeface="Montserrat"/>
              </a:rPr>
              <a:t>Crack</a:t>
            </a:r>
            <a:endParaRPr sz="3600">
              <a:solidFill>
                <a:srgbClr val="EFEFE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0"/>
          <p:cNvSpPr txBox="1">
            <a:spLocks noGrp="1"/>
          </p:cNvSpPr>
          <p:nvPr>
            <p:ph type="body" idx="1"/>
          </p:nvPr>
        </p:nvSpPr>
        <p:spPr>
          <a:xfrm>
            <a:off x="2646150" y="2269200"/>
            <a:ext cx="38517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Don’t know what to contribute?</a:t>
            </a:r>
            <a:endParaRPr/>
          </a:p>
        </p:txBody>
      </p:sp>
      <p:sp>
        <p:nvSpPr>
          <p:cNvPr id="311" name="Google Shape;311;p5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body" idx="1"/>
          </p:nvPr>
        </p:nvSpPr>
        <p:spPr>
          <a:xfrm>
            <a:off x="360325" y="1570750"/>
            <a:ext cx="1877100" cy="2398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solidFill>
                  <a:srgbClr val="EFEFEF"/>
                </a:solidFill>
              </a:rPr>
              <a:t>MD5</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p:txBody>
      </p:sp>
      <p:sp>
        <p:nvSpPr>
          <p:cNvPr id="317" name="Google Shape;317;p5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318" name="Google Shape;31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this, precious?</a:t>
            </a:r>
            <a:endParaRPr/>
          </a:p>
        </p:txBody>
      </p:sp>
      <p:sp>
        <p:nvSpPr>
          <p:cNvPr id="319" name="Google Shape;319;p51"/>
          <p:cNvSpPr txBox="1">
            <a:spLocks noGrp="1"/>
          </p:cNvSpPr>
          <p:nvPr>
            <p:ph type="body" idx="2"/>
          </p:nvPr>
        </p:nvSpPr>
        <p:spPr>
          <a:xfrm>
            <a:off x="2451600" y="1570750"/>
            <a:ext cx="6380700" cy="239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5f4dcc3b5aa765d61d8327deb882cf99</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spcBef>
                <a:spcPts val="0"/>
              </a:spcBef>
              <a:spcAft>
                <a:spcPts val="1600"/>
              </a:spcAft>
              <a:buNone/>
            </a:pPr>
            <a:endParaRPr sz="1800">
              <a:solidFill>
                <a:srgbClr val="EFEFEF"/>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CC0000"/>
                </a:solidFill>
              </a:rPr>
              <a:t>$</a:t>
            </a:r>
            <a:r>
              <a:rPr lang="en" sz="2400">
                <a:solidFill>
                  <a:srgbClr val="00FF00"/>
                </a:solidFill>
              </a:rPr>
              <a:t>whoami</a:t>
            </a:r>
            <a:endParaRPr sz="2400">
              <a:solidFill>
                <a:srgbClr val="00FF00"/>
              </a:solidFill>
            </a:endParaRPr>
          </a:p>
          <a:p>
            <a:pPr marL="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endParaRPr/>
          </a:p>
        </p:txBody>
      </p:sp>
      <p:sp>
        <p:nvSpPr>
          <p:cNvPr id="84" name="Google Shape;84;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Cybersecurity Policy Fellow at New America</a:t>
            </a:r>
            <a:endParaRPr/>
          </a:p>
          <a:p>
            <a:pPr marL="457200" lvl="0" indent="-317500" algn="l" rtl="0">
              <a:spcBef>
                <a:spcPts val="0"/>
              </a:spcBef>
              <a:spcAft>
                <a:spcPts val="0"/>
              </a:spcAft>
              <a:buSzPts val="1400"/>
              <a:buChar char="●"/>
            </a:pPr>
            <a:r>
              <a:rPr lang="en"/>
              <a:t>Information security executive for public companies in offensive and defensive security</a:t>
            </a:r>
            <a:endParaRPr/>
          </a:p>
          <a:p>
            <a:pPr marL="457200" lvl="0" indent="-317500" algn="l" rtl="0">
              <a:spcBef>
                <a:spcPts val="0"/>
              </a:spcBef>
              <a:spcAft>
                <a:spcPts val="0"/>
              </a:spcAft>
              <a:buSzPts val="1400"/>
              <a:buChar char="●"/>
            </a:pPr>
            <a:r>
              <a:rPr lang="en"/>
              <a:t>Policy advising and consulting for IGOs, NGOs, and political campaigns</a:t>
            </a:r>
            <a:endParaRPr/>
          </a:p>
          <a:p>
            <a:pPr marL="457200" lvl="0" indent="-317500" algn="l" rtl="0">
              <a:spcBef>
                <a:spcPts val="0"/>
              </a:spcBef>
              <a:spcAft>
                <a:spcPts val="0"/>
              </a:spcAft>
              <a:buSzPts val="1400"/>
              <a:buChar char="●"/>
            </a:pPr>
            <a:r>
              <a:rPr lang="en"/>
              <a:t>Political scientist</a:t>
            </a:r>
            <a:endParaRPr/>
          </a:p>
          <a:p>
            <a:pPr marL="457200" lvl="0" indent="-317500" algn="l" rtl="0">
              <a:spcBef>
                <a:spcPts val="0"/>
              </a:spcBef>
              <a:spcAft>
                <a:spcPts val="0"/>
              </a:spcAft>
              <a:buSzPts val="1400"/>
              <a:buChar char="●"/>
            </a:pPr>
            <a:r>
              <a:rPr lang="en"/>
              <a:t>Author of </a:t>
            </a:r>
            <a:r>
              <a:rPr lang="en" i="1"/>
              <a:t>Women In Tech</a:t>
            </a:r>
            <a:r>
              <a:rPr lang="en"/>
              <a:t> and multiple articles on cybersecurity, cyberwarfare, and risk management strategy in cybersecurity</a:t>
            </a:r>
            <a:endParaRPr/>
          </a:p>
          <a:p>
            <a:pPr marL="457200" lvl="0" indent="-317500" algn="l" rtl="0">
              <a:spcBef>
                <a:spcPts val="0"/>
              </a:spcBef>
              <a:spcAft>
                <a:spcPts val="0"/>
              </a:spcAft>
              <a:buSzPts val="1400"/>
              <a:buChar char="●"/>
            </a:pPr>
            <a:r>
              <a:rPr lang="en"/>
              <a:t>Semipro poker player</a:t>
            </a:r>
            <a:endParaRPr/>
          </a:p>
        </p:txBody>
      </p:sp>
      <p:sp>
        <p:nvSpPr>
          <p:cNvPr id="85" name="Google Shape;85;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Student pilot</a:t>
            </a:r>
            <a:endParaRPr/>
          </a:p>
          <a:p>
            <a:pPr marL="457200" lvl="0" indent="-317500" algn="l" rtl="0">
              <a:spcBef>
                <a:spcPts val="0"/>
              </a:spcBef>
              <a:spcAft>
                <a:spcPts val="0"/>
              </a:spcAft>
              <a:buSzPts val="1400"/>
              <a:buChar char="●"/>
            </a:pPr>
            <a:r>
              <a:rPr lang="en"/>
              <a:t>Learning Italian</a:t>
            </a:r>
            <a:endParaRPr/>
          </a:p>
          <a:p>
            <a:pPr marL="457200" lvl="0" indent="-317500" algn="l" rtl="0">
              <a:spcBef>
                <a:spcPts val="0"/>
              </a:spcBef>
              <a:spcAft>
                <a:spcPts val="0"/>
              </a:spcAft>
              <a:buSzPts val="1400"/>
              <a:buChar char="●"/>
            </a:pPr>
            <a:r>
              <a:rPr lang="en"/>
              <a:t>Hacker of things for fun and profit</a:t>
            </a:r>
            <a:endParaRPr/>
          </a:p>
          <a:p>
            <a:pPr marL="457200" lvl="0" indent="-317500" algn="l" rtl="0">
              <a:spcBef>
                <a:spcPts val="0"/>
              </a:spcBef>
              <a:spcAft>
                <a:spcPts val="0"/>
              </a:spcAft>
              <a:buSzPts val="1400"/>
              <a:buChar char="●"/>
            </a:pPr>
            <a:r>
              <a:rPr lang="en"/>
              <a:t>Handwritten card aficionado</a:t>
            </a:r>
            <a:endParaRPr/>
          </a:p>
          <a:p>
            <a:pPr marL="457200" lvl="0" indent="-317500" algn="l" rtl="0">
              <a:spcBef>
                <a:spcPts val="0"/>
              </a:spcBef>
              <a:spcAft>
                <a:spcPts val="0"/>
              </a:spcAft>
              <a:buSzPts val="1400"/>
              <a:buChar char="●"/>
            </a:pPr>
            <a:r>
              <a:rPr lang="en"/>
              <a:t>Cook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body" idx="1"/>
          </p:nvPr>
        </p:nvSpPr>
        <p:spPr>
          <a:xfrm>
            <a:off x="360325" y="1570750"/>
            <a:ext cx="1877100" cy="2398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solidFill>
                  <a:srgbClr val="EFEFEF"/>
                </a:solidFill>
              </a:rPr>
              <a:t>MD5</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r>
              <a:rPr lang="en" sz="1800" b="1">
                <a:solidFill>
                  <a:srgbClr val="EFEFEF"/>
                </a:solidFill>
              </a:rPr>
              <a:t>Base64</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p:txBody>
      </p:sp>
      <p:sp>
        <p:nvSpPr>
          <p:cNvPr id="325" name="Google Shape;325;p5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326" name="Google Shape;32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this, precious?</a:t>
            </a:r>
            <a:endParaRPr/>
          </a:p>
        </p:txBody>
      </p:sp>
      <p:sp>
        <p:nvSpPr>
          <p:cNvPr id="327" name="Google Shape;327;p52"/>
          <p:cNvSpPr txBox="1">
            <a:spLocks noGrp="1"/>
          </p:cNvSpPr>
          <p:nvPr>
            <p:ph type="body" idx="2"/>
          </p:nvPr>
        </p:nvSpPr>
        <p:spPr>
          <a:xfrm>
            <a:off x="2451600" y="1570750"/>
            <a:ext cx="6380700" cy="239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5f4dcc3b5aa765d61d8327deb882cf99</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cGFzc3dvcmQ=</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spcBef>
                <a:spcPts val="0"/>
              </a:spcBef>
              <a:spcAft>
                <a:spcPts val="1600"/>
              </a:spcAft>
              <a:buNone/>
            </a:pPr>
            <a:endParaRPr sz="1800">
              <a:solidFill>
                <a:srgbClr val="EFEFEF"/>
              </a:solidFill>
              <a:latin typeface="Montserrat ExtraBold"/>
              <a:ea typeface="Montserrat ExtraBold"/>
              <a:cs typeface="Montserrat ExtraBold"/>
              <a:sym typeface="Montserrat Extra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3"/>
          <p:cNvSpPr txBox="1">
            <a:spLocks noGrp="1"/>
          </p:cNvSpPr>
          <p:nvPr>
            <p:ph type="body" idx="1"/>
          </p:nvPr>
        </p:nvSpPr>
        <p:spPr>
          <a:xfrm>
            <a:off x="360325" y="1570750"/>
            <a:ext cx="1877100" cy="2398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solidFill>
                  <a:srgbClr val="EFEFEF"/>
                </a:solidFill>
              </a:rPr>
              <a:t>MD5</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r>
              <a:rPr lang="en" sz="1800" b="1">
                <a:solidFill>
                  <a:srgbClr val="EFEFEF"/>
                </a:solidFill>
              </a:rPr>
              <a:t>Base64</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r>
              <a:rPr lang="en" sz="1800" b="1">
                <a:solidFill>
                  <a:srgbClr val="EFEFEF"/>
                </a:solidFill>
              </a:rPr>
              <a:t>SHA1</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p:txBody>
      </p:sp>
      <p:sp>
        <p:nvSpPr>
          <p:cNvPr id="333" name="Google Shape;333;p5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334" name="Google Shape;33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this, precious?</a:t>
            </a:r>
            <a:endParaRPr/>
          </a:p>
        </p:txBody>
      </p:sp>
      <p:sp>
        <p:nvSpPr>
          <p:cNvPr id="335" name="Google Shape;335;p53"/>
          <p:cNvSpPr txBox="1">
            <a:spLocks noGrp="1"/>
          </p:cNvSpPr>
          <p:nvPr>
            <p:ph type="body" idx="2"/>
          </p:nvPr>
        </p:nvSpPr>
        <p:spPr>
          <a:xfrm>
            <a:off x="2451600" y="1570750"/>
            <a:ext cx="6380700" cy="239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5f4dcc3b5aa765d61d8327deb882cf99</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cGFzc3dvcmQ=</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5BAA61E4C9B93F3F0682250B6CF8331B7EE68FD8</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spcBef>
                <a:spcPts val="0"/>
              </a:spcBef>
              <a:spcAft>
                <a:spcPts val="1600"/>
              </a:spcAft>
              <a:buNone/>
            </a:pPr>
            <a:endParaRPr sz="1800">
              <a:solidFill>
                <a:srgbClr val="EFEFEF"/>
              </a:solidFill>
              <a:latin typeface="Montserrat ExtraBold"/>
              <a:ea typeface="Montserrat ExtraBold"/>
              <a:cs typeface="Montserrat ExtraBold"/>
              <a:sym typeface="Montserrat Extra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4"/>
          <p:cNvSpPr txBox="1">
            <a:spLocks noGrp="1"/>
          </p:cNvSpPr>
          <p:nvPr>
            <p:ph type="body" idx="1"/>
          </p:nvPr>
        </p:nvSpPr>
        <p:spPr>
          <a:xfrm>
            <a:off x="360325" y="1570750"/>
            <a:ext cx="1877100" cy="2398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solidFill>
                  <a:srgbClr val="EFEFEF"/>
                </a:solidFill>
              </a:rPr>
              <a:t>MD5</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r>
              <a:rPr lang="en" sz="1800" b="1">
                <a:solidFill>
                  <a:srgbClr val="EFEFEF"/>
                </a:solidFill>
              </a:rPr>
              <a:t>Base64</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r>
              <a:rPr lang="en" sz="1800" b="1">
                <a:solidFill>
                  <a:srgbClr val="EFEFEF"/>
                </a:solidFill>
              </a:rPr>
              <a:t>SHA1</a:t>
            </a: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endParaRPr sz="1800" b="1">
              <a:solidFill>
                <a:srgbClr val="EFEFEF"/>
              </a:solidFill>
            </a:endParaRPr>
          </a:p>
          <a:p>
            <a:pPr marL="0" lvl="0" indent="0" algn="r" rtl="0">
              <a:lnSpc>
                <a:spcPct val="100000"/>
              </a:lnSpc>
              <a:spcBef>
                <a:spcPts val="0"/>
              </a:spcBef>
              <a:spcAft>
                <a:spcPts val="0"/>
              </a:spcAft>
              <a:buNone/>
            </a:pPr>
            <a:r>
              <a:rPr lang="en" sz="1800" b="1">
                <a:solidFill>
                  <a:srgbClr val="EFEFEF"/>
                </a:solidFill>
              </a:rPr>
              <a:t>ROT13</a:t>
            </a:r>
            <a:endParaRPr sz="1800" b="1">
              <a:solidFill>
                <a:srgbClr val="EFEFEF"/>
              </a:solidFill>
            </a:endParaRPr>
          </a:p>
        </p:txBody>
      </p:sp>
      <p:sp>
        <p:nvSpPr>
          <p:cNvPr id="341" name="Google Shape;341;p5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342" name="Google Shape;34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this, precious?</a:t>
            </a:r>
            <a:endParaRPr/>
          </a:p>
        </p:txBody>
      </p:sp>
      <p:sp>
        <p:nvSpPr>
          <p:cNvPr id="343" name="Google Shape;343;p54"/>
          <p:cNvSpPr txBox="1">
            <a:spLocks noGrp="1"/>
          </p:cNvSpPr>
          <p:nvPr>
            <p:ph type="body" idx="2"/>
          </p:nvPr>
        </p:nvSpPr>
        <p:spPr>
          <a:xfrm>
            <a:off x="2451600" y="1570750"/>
            <a:ext cx="6380700" cy="239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5f4dcc3b5aa765d61d8327deb882cf99</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cGFzc3dvcmQ=</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5BAA61E4C9B93F3F0682250B6CF8331B7EE68FD8</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r>
              <a:rPr lang="en" sz="1800">
                <a:solidFill>
                  <a:srgbClr val="EFEFEF"/>
                </a:solidFill>
                <a:latin typeface="Montserrat ExtraBold"/>
                <a:ea typeface="Montserrat ExtraBold"/>
                <a:cs typeface="Montserrat ExtraBold"/>
                <a:sym typeface="Montserrat ExtraBold"/>
              </a:rPr>
              <a:t>cnffjbeq</a:t>
            </a:r>
            <a:endParaRPr sz="1800">
              <a:solidFill>
                <a:srgbClr val="EFEFEF"/>
              </a:solidFill>
              <a:latin typeface="Montserrat ExtraBold"/>
              <a:ea typeface="Montserrat ExtraBold"/>
              <a:cs typeface="Montserrat ExtraBold"/>
              <a:sym typeface="Montserrat ExtraBold"/>
            </a:endParaRPr>
          </a:p>
          <a:p>
            <a:pPr marL="0" lvl="0" indent="0" algn="l" rtl="0">
              <a:lnSpc>
                <a:spcPct val="100000"/>
              </a:lnSpc>
              <a:spcBef>
                <a:spcPts val="0"/>
              </a:spcBef>
              <a:spcAft>
                <a:spcPts val="0"/>
              </a:spcAft>
              <a:buNone/>
            </a:pPr>
            <a:endParaRPr sz="1800">
              <a:solidFill>
                <a:srgbClr val="EFEFEF"/>
              </a:solidFill>
              <a:latin typeface="Montserrat ExtraBold"/>
              <a:ea typeface="Montserrat ExtraBold"/>
              <a:cs typeface="Montserrat ExtraBold"/>
              <a:sym typeface="Montserrat ExtraBold"/>
            </a:endParaRPr>
          </a:p>
          <a:p>
            <a:pPr marL="0" lvl="0" indent="0" algn="l" rtl="0">
              <a:spcBef>
                <a:spcPts val="0"/>
              </a:spcBef>
              <a:spcAft>
                <a:spcPts val="1600"/>
              </a:spcAft>
              <a:buNone/>
            </a:pPr>
            <a:endParaRPr sz="1800">
              <a:solidFill>
                <a:srgbClr val="EFEFEF"/>
              </a:solidFill>
              <a:latin typeface="Montserrat ExtraBold"/>
              <a:ea typeface="Montserrat ExtraBold"/>
              <a:cs typeface="Montserrat ExtraBold"/>
              <a:sym typeface="Montserrat Extra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Orrrrr…..</a:t>
            </a:r>
            <a:endParaRPr/>
          </a:p>
        </p:txBody>
      </p:sp>
      <p:sp>
        <p:nvSpPr>
          <p:cNvPr id="349" name="Google Shape;349;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Hashcat returns a result of “** NO PASSWORD **” when no result happens……….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………………..and that’s not on the list yet either.</a:t>
            </a:r>
            <a:endParaRPr/>
          </a:p>
        </p:txBody>
      </p:sp>
      <p:sp>
        <p:nvSpPr>
          <p:cNvPr id="350" name="Google Shape;350;p5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Coach.</a:t>
            </a:r>
            <a:endParaRPr/>
          </a:p>
        </p:txBody>
      </p:sp>
      <p:sp>
        <p:nvSpPr>
          <p:cNvPr id="356" name="Google Shape;356;p5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357" name="Google Shape;357;p56"/>
          <p:cNvPicPr preferRelativeResize="0"/>
          <p:nvPr/>
        </p:nvPicPr>
        <p:blipFill>
          <a:blip r:embed="rId3">
            <a:alphaModFix/>
          </a:blip>
          <a:stretch>
            <a:fillRect/>
          </a:stretch>
        </p:blipFill>
        <p:spPr>
          <a:xfrm>
            <a:off x="1881625" y="1017725"/>
            <a:ext cx="5380754" cy="40355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363" name="Google Shape;363;p57"/>
          <p:cNvPicPr preferRelativeResize="0"/>
          <p:nvPr/>
        </p:nvPicPr>
        <p:blipFill>
          <a:blip r:embed="rId3">
            <a:alphaModFix/>
          </a:blip>
          <a:stretch>
            <a:fillRect/>
          </a:stretch>
        </p:blipFill>
        <p:spPr>
          <a:xfrm>
            <a:off x="1346200" y="152400"/>
            <a:ext cx="6451599" cy="4838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8"/>
          <p:cNvSpPr txBox="1">
            <a:spLocks noGrp="1"/>
          </p:cNvSpPr>
          <p:nvPr>
            <p:ph type="title"/>
          </p:nvPr>
        </p:nvSpPr>
        <p:spPr>
          <a:xfrm>
            <a:off x="2677650" y="2285400"/>
            <a:ext cx="37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Crack all the things.</a:t>
            </a:r>
            <a:endParaRPr/>
          </a:p>
        </p:txBody>
      </p:sp>
      <p:sp>
        <p:nvSpPr>
          <p:cNvPr id="369" name="Google Shape;369;p5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375" name="Google Shape;375;p59"/>
          <p:cNvPicPr preferRelativeResize="0"/>
          <p:nvPr/>
        </p:nvPicPr>
        <p:blipFill>
          <a:blip r:embed="rId3">
            <a:alphaModFix/>
          </a:blip>
          <a:stretch>
            <a:fillRect/>
          </a:stretch>
        </p:blipFill>
        <p:spPr>
          <a:xfrm>
            <a:off x="843550" y="424250"/>
            <a:ext cx="7456895" cy="4190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381" name="Google Shape;381;p60"/>
          <p:cNvPicPr preferRelativeResize="0"/>
          <p:nvPr/>
        </p:nvPicPr>
        <p:blipFill>
          <a:blip r:embed="rId3">
            <a:alphaModFix/>
          </a:blip>
          <a:stretch>
            <a:fillRect/>
          </a:stretch>
        </p:blipFill>
        <p:spPr>
          <a:xfrm>
            <a:off x="399675" y="311738"/>
            <a:ext cx="8344646" cy="452001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387" name="Google Shape;387;p61"/>
          <p:cNvPicPr preferRelativeResize="0"/>
          <p:nvPr/>
        </p:nvPicPr>
        <p:blipFill>
          <a:blip r:embed="rId3">
            <a:alphaModFix/>
          </a:blip>
          <a:stretch>
            <a:fillRect/>
          </a:stretch>
        </p:blipFill>
        <p:spPr>
          <a:xfrm>
            <a:off x="399675" y="311738"/>
            <a:ext cx="8344646" cy="4520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91" name="Google Shape;91;p17"/>
          <p:cNvSpPr txBox="1">
            <a:spLocks noGrp="1"/>
          </p:cNvSpPr>
          <p:nvPr>
            <p:ph type="title"/>
          </p:nvPr>
        </p:nvSpPr>
        <p:spPr>
          <a:xfrm>
            <a:off x="287250" y="1948350"/>
            <a:ext cx="4029900" cy="1246800"/>
          </a:xfrm>
          <a:prstGeom prst="rect">
            <a:avLst/>
          </a:prstGeom>
        </p:spPr>
        <p:txBody>
          <a:bodyPr spcFirstLastPara="1" wrap="square" lIns="91425" tIns="91425" rIns="91425" bIns="91425" anchor="b" anchorCtr="0">
            <a:noAutofit/>
          </a:bodyPr>
          <a:lstStyle/>
          <a:p>
            <a:pPr marL="457200" lvl="0" indent="-381000" algn="l" rtl="0">
              <a:spcBef>
                <a:spcPts val="0"/>
              </a:spcBef>
              <a:spcAft>
                <a:spcPts val="0"/>
              </a:spcAft>
              <a:buClr>
                <a:srgbClr val="D9D9D9"/>
              </a:buClr>
              <a:buSzPts val="2400"/>
              <a:buFont typeface="Montserrat"/>
              <a:buChar char="●"/>
            </a:pPr>
            <a:r>
              <a:rPr lang="en" sz="2400">
                <a:solidFill>
                  <a:srgbClr val="D9D9D9"/>
                </a:solidFill>
              </a:rPr>
              <a:t>Inside Jokes + Nerds </a:t>
            </a:r>
            <a:endParaRPr sz="2400">
              <a:solidFill>
                <a:srgbClr val="D9D9D9"/>
              </a:solidFill>
            </a:endParaRPr>
          </a:p>
          <a:p>
            <a:pPr marL="457200" lvl="0" indent="-381000" algn="l" rtl="0">
              <a:spcBef>
                <a:spcPts val="0"/>
              </a:spcBef>
              <a:spcAft>
                <a:spcPts val="0"/>
              </a:spcAft>
              <a:buClr>
                <a:srgbClr val="D9D9D9"/>
              </a:buClr>
              <a:buSzPts val="2400"/>
              <a:buFont typeface="Montserrat"/>
              <a:buChar char="●"/>
            </a:pPr>
            <a:r>
              <a:rPr lang="en" sz="2400">
                <a:solidFill>
                  <a:srgbClr val="D9D9D9"/>
                </a:solidFill>
              </a:rPr>
              <a:t>The Nerdlist Project</a:t>
            </a:r>
            <a:endParaRPr sz="2400">
              <a:solidFill>
                <a:srgbClr val="D9D9D9"/>
              </a:solidFill>
            </a:endParaRPr>
          </a:p>
          <a:p>
            <a:pPr marL="457200" lvl="0" indent="-381000" algn="l" rtl="0">
              <a:spcBef>
                <a:spcPts val="0"/>
              </a:spcBef>
              <a:spcAft>
                <a:spcPts val="0"/>
              </a:spcAft>
              <a:buClr>
                <a:srgbClr val="D9D9D9"/>
              </a:buClr>
              <a:buSzPts val="2400"/>
              <a:buFont typeface="Montserrat"/>
              <a:buChar char="●"/>
            </a:pPr>
            <a:r>
              <a:rPr lang="en" sz="2400">
                <a:solidFill>
                  <a:srgbClr val="D9D9D9"/>
                </a:solidFill>
              </a:rPr>
              <a:t>Where Do We Go From Here</a:t>
            </a:r>
            <a:endParaRPr>
              <a:solidFill>
                <a:srgbClr val="D9D9D9"/>
              </a:solidFill>
            </a:endParaRPr>
          </a:p>
        </p:txBody>
      </p:sp>
      <p:sp>
        <p:nvSpPr>
          <p:cNvPr id="92" name="Google Shape;92;p17"/>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93" name="Google Shape;93;p17"/>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94" name="Google Shape;94;p17"/>
          <p:cNvPicPr preferRelativeResize="0"/>
          <p:nvPr/>
        </p:nvPicPr>
        <p:blipFill>
          <a:blip r:embed="rId3">
            <a:alphaModFix/>
          </a:blip>
          <a:stretch>
            <a:fillRect/>
          </a:stretch>
        </p:blipFill>
        <p:spPr>
          <a:xfrm>
            <a:off x="4767925" y="1063675"/>
            <a:ext cx="4245276" cy="3016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393" name="Google Shape;393;p62"/>
          <p:cNvPicPr preferRelativeResize="0"/>
          <p:nvPr/>
        </p:nvPicPr>
        <p:blipFill>
          <a:blip r:embed="rId3">
            <a:alphaModFix/>
          </a:blip>
          <a:stretch>
            <a:fillRect/>
          </a:stretch>
        </p:blipFill>
        <p:spPr>
          <a:xfrm>
            <a:off x="601688" y="340438"/>
            <a:ext cx="7940614" cy="4462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xfrm>
            <a:off x="139600" y="1286150"/>
            <a:ext cx="43278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Challenge Coin</a:t>
            </a:r>
            <a:endParaRPr/>
          </a:p>
        </p:txBody>
      </p:sp>
      <p:sp>
        <p:nvSpPr>
          <p:cNvPr id="399" name="Google Shape;399;p6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400" name="Google Shape;400;p63"/>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401" name="Google Shape;401;p63"/>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402" name="Google Shape;402;p63"/>
          <p:cNvPicPr preferRelativeResize="0"/>
          <p:nvPr/>
        </p:nvPicPr>
        <p:blipFill>
          <a:blip r:embed="rId3">
            <a:alphaModFix/>
          </a:blip>
          <a:stretch>
            <a:fillRect/>
          </a:stretch>
        </p:blipFill>
        <p:spPr>
          <a:xfrm>
            <a:off x="4789375" y="644237"/>
            <a:ext cx="3998149" cy="3855022"/>
          </a:xfrm>
          <a:prstGeom prst="rect">
            <a:avLst/>
          </a:prstGeom>
          <a:noFill/>
          <a:ln>
            <a:noFill/>
          </a:ln>
        </p:spPr>
      </p:pic>
      <p:sp>
        <p:nvSpPr>
          <p:cNvPr id="403" name="Google Shape;403;p63"/>
          <p:cNvSpPr txBox="1"/>
          <p:nvPr/>
        </p:nvSpPr>
        <p:spPr>
          <a:xfrm>
            <a:off x="644950" y="2395075"/>
            <a:ext cx="3317100" cy="1984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.999 Ag</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Unique</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Crack in the wild</a:t>
            </a:r>
            <a:endParaRPr sz="3000">
              <a:solidFill>
                <a:srgbClr val="EFEFE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409" name="Google Shape;409;p64"/>
          <p:cNvPicPr preferRelativeResize="0"/>
          <p:nvPr/>
        </p:nvPicPr>
        <p:blipFill>
          <a:blip r:embed="rId3">
            <a:alphaModFix/>
          </a:blip>
          <a:stretch>
            <a:fillRect/>
          </a:stretch>
        </p:blipFill>
        <p:spPr>
          <a:xfrm>
            <a:off x="2097625" y="152400"/>
            <a:ext cx="4948749" cy="48386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 RULES</a:t>
            </a:r>
            <a:endParaRPr sz="4800"/>
          </a:p>
        </p:txBody>
      </p:sp>
      <p:sp>
        <p:nvSpPr>
          <p:cNvPr id="415" name="Google Shape;415;p65"/>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416" name="Google Shape;416;p65"/>
          <p:cNvSpPr txBox="1"/>
          <p:nvPr/>
        </p:nvSpPr>
        <p:spPr>
          <a:xfrm>
            <a:off x="1166100" y="1481625"/>
            <a:ext cx="6811800" cy="1984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Legal</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With permission</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An it harm none, do as ye will</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Private is ok, but must be verified by two trusted ppl</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Proof to </a:t>
            </a:r>
            <a:r>
              <a:rPr lang="en" sz="3000" u="sng">
                <a:solidFill>
                  <a:schemeClr val="hlink"/>
                </a:solidFill>
                <a:latin typeface="Montserrat"/>
                <a:ea typeface="Montserrat"/>
                <a:cs typeface="Montserrat"/>
                <a:sym typeface="Montserrat"/>
                <a:hlinkClick r:id="rId3"/>
              </a:rPr>
              <a:t>t@tarah.org</a:t>
            </a:r>
            <a:r>
              <a:rPr lang="en" sz="3000">
                <a:solidFill>
                  <a:srgbClr val="EFEFEF"/>
                </a:solidFill>
                <a:latin typeface="Montserrat"/>
                <a:ea typeface="Montserrat"/>
                <a:cs typeface="Montserrat"/>
                <a:sym typeface="Montserrat"/>
              </a:rPr>
              <a:t> </a:t>
            </a:r>
            <a:endParaRPr sz="3000">
              <a:solidFill>
                <a:srgbClr val="EFEFEF"/>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22" name="Google Shape;422;p66"/>
          <p:cNvPicPr preferRelativeResize="0"/>
          <p:nvPr/>
        </p:nvPicPr>
        <p:blipFill>
          <a:blip r:embed="rId3">
            <a:alphaModFix/>
          </a:blip>
          <a:stretch>
            <a:fillRect/>
          </a:stretch>
        </p:blipFill>
        <p:spPr>
          <a:xfrm>
            <a:off x="1471887" y="854000"/>
            <a:ext cx="6200225" cy="4147951"/>
          </a:xfrm>
          <a:prstGeom prst="rect">
            <a:avLst/>
          </a:prstGeom>
          <a:noFill/>
          <a:ln>
            <a:noFill/>
          </a:ln>
        </p:spPr>
      </p:pic>
      <p:sp>
        <p:nvSpPr>
          <p:cNvPr id="423" name="Google Shape;423;p66"/>
          <p:cNvSpPr txBox="1">
            <a:spLocks noGrp="1"/>
          </p:cNvSpPr>
          <p:nvPr>
            <p:ph type="title"/>
          </p:nvPr>
        </p:nvSpPr>
        <p:spPr>
          <a:xfrm>
            <a:off x="373650" y="140550"/>
            <a:ext cx="8650200" cy="8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“What was that? The CFAA, you say?”</a:t>
            </a:r>
            <a:endParaRPr sz="3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FOR HELP</a:t>
            </a:r>
            <a:endParaRPr sz="4800"/>
          </a:p>
        </p:txBody>
      </p:sp>
      <p:sp>
        <p:nvSpPr>
          <p:cNvPr id="429" name="Google Shape;429;p67"/>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430" name="Google Shape;430;p67"/>
          <p:cNvSpPr txBox="1"/>
          <p:nvPr/>
        </p:nvSpPr>
        <p:spPr>
          <a:xfrm>
            <a:off x="1166100" y="1481625"/>
            <a:ext cx="6811800" cy="1984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Ask questions to @nerdlisting </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#TheNerdlist </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For Red’s sake: form teams!</a:t>
            </a:r>
            <a:endParaRPr sz="3000">
              <a:solidFill>
                <a:srgbClr val="EFEFEF"/>
              </a:solidFill>
              <a:latin typeface="Montserrat"/>
              <a:ea typeface="Montserrat"/>
              <a:cs typeface="Montserrat"/>
              <a:sym typeface="Montserrat"/>
            </a:endParaRPr>
          </a:p>
          <a:p>
            <a:pPr marL="457200" lvl="0" indent="-419100" algn="l" rtl="0">
              <a:spcBef>
                <a:spcPts val="0"/>
              </a:spcBef>
              <a:spcAft>
                <a:spcPts val="0"/>
              </a:spcAft>
              <a:buClr>
                <a:srgbClr val="EFEFEF"/>
              </a:buClr>
              <a:buSzPts val="3000"/>
              <a:buFont typeface="Montserrat"/>
              <a:buChar char="●"/>
            </a:pPr>
            <a:r>
              <a:rPr lang="en" sz="3000">
                <a:solidFill>
                  <a:srgbClr val="EFEFEF"/>
                </a:solidFill>
                <a:latin typeface="Montserrat"/>
                <a:ea typeface="Montserrat"/>
                <a:cs typeface="Montserrat"/>
                <a:sym typeface="Montserrat"/>
              </a:rPr>
              <a:t>Use Github Issues for discussion</a:t>
            </a:r>
            <a:endParaRPr sz="3000">
              <a:solidFill>
                <a:srgbClr val="EFEFEF"/>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won’t end, ever.</a:t>
            </a:r>
            <a:endParaRPr/>
          </a:p>
        </p:txBody>
      </p:sp>
      <p:sp>
        <p:nvSpPr>
          <p:cNvPr id="436" name="Google Shape;436;p6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437" name="Google Shape;437;p6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So make it something that gets better over time.</a:t>
            </a:r>
            <a:endParaRPr/>
          </a:p>
        </p:txBody>
      </p:sp>
      <p:pic>
        <p:nvPicPr>
          <p:cNvPr id="438" name="Google Shape;438;p68"/>
          <p:cNvPicPr preferRelativeResize="0"/>
          <p:nvPr/>
        </p:nvPicPr>
        <p:blipFill rotWithShape="1">
          <a:blip r:embed="rId3">
            <a:alphaModFix/>
          </a:blip>
          <a:srcRect l="29" r="19"/>
          <a:stretch/>
        </p:blipFill>
        <p:spPr>
          <a:xfrm>
            <a:off x="4846275" y="731625"/>
            <a:ext cx="3921076" cy="3680250"/>
          </a:xfrm>
          <a:prstGeom prst="rect">
            <a:avLst/>
          </a:prstGeom>
          <a:noFill/>
          <a:ln>
            <a:noFill/>
          </a:ln>
        </p:spPr>
      </p:pic>
      <p:sp>
        <p:nvSpPr>
          <p:cNvPr id="439" name="Google Shape;439;p68"/>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440" name="Google Shape;440;p68"/>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446" name="Google Shape;446;p69"/>
          <p:cNvPicPr preferRelativeResize="0"/>
          <p:nvPr/>
        </p:nvPicPr>
        <p:blipFill>
          <a:blip r:embed="rId3">
            <a:alphaModFix/>
          </a:blip>
          <a:stretch>
            <a:fillRect/>
          </a:stretch>
        </p:blipFill>
        <p:spPr>
          <a:xfrm>
            <a:off x="730888" y="411125"/>
            <a:ext cx="7682222" cy="4321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452" name="Google Shape;452;p70"/>
          <p:cNvPicPr preferRelativeResize="0"/>
          <p:nvPr/>
        </p:nvPicPr>
        <p:blipFill>
          <a:blip r:embed="rId3">
            <a:alphaModFix/>
          </a:blip>
          <a:stretch>
            <a:fillRect/>
          </a:stretch>
        </p:blipFill>
        <p:spPr>
          <a:xfrm>
            <a:off x="2155063" y="152400"/>
            <a:ext cx="4833865" cy="48386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458" name="Google Shape;458;p71"/>
          <p:cNvPicPr preferRelativeResize="0"/>
          <p:nvPr/>
        </p:nvPicPr>
        <p:blipFill>
          <a:blip r:embed="rId3">
            <a:alphaModFix/>
          </a:blip>
          <a:stretch>
            <a:fillRect/>
          </a:stretch>
        </p:blipFill>
        <p:spPr>
          <a:xfrm>
            <a:off x="665038" y="340438"/>
            <a:ext cx="7813935" cy="446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00" name="Google Shape;100;p18"/>
          <p:cNvSpPr txBox="1">
            <a:spLocks noGrp="1"/>
          </p:cNvSpPr>
          <p:nvPr>
            <p:ph type="title"/>
          </p:nvPr>
        </p:nvSpPr>
        <p:spPr>
          <a:xfrm>
            <a:off x="287250" y="1948350"/>
            <a:ext cx="4029900" cy="1246800"/>
          </a:xfrm>
          <a:prstGeom prst="rect">
            <a:avLst/>
          </a:prstGeom>
        </p:spPr>
        <p:txBody>
          <a:bodyPr spcFirstLastPara="1" wrap="square" lIns="91425" tIns="91425" rIns="91425" bIns="91425" anchor="b" anchorCtr="0">
            <a:noAutofit/>
          </a:bodyPr>
          <a:lstStyle/>
          <a:p>
            <a:pPr marL="457200" lvl="0" indent="-381000" algn="l" rtl="0">
              <a:spcBef>
                <a:spcPts val="0"/>
              </a:spcBef>
              <a:spcAft>
                <a:spcPts val="0"/>
              </a:spcAft>
              <a:buClr>
                <a:srgbClr val="CC0000"/>
              </a:buClr>
              <a:buSzPts val="2400"/>
              <a:buFont typeface="Montserrat"/>
              <a:buChar char="●"/>
            </a:pPr>
            <a:r>
              <a:rPr lang="en" sz="2400">
                <a:solidFill>
                  <a:srgbClr val="CC0000"/>
                </a:solidFill>
              </a:rPr>
              <a:t>Inside Jokes + Nerds</a:t>
            </a:r>
            <a:endParaRPr sz="2400">
              <a:solidFill>
                <a:srgbClr val="CC0000"/>
              </a:solidFill>
            </a:endParaRPr>
          </a:p>
          <a:p>
            <a:pPr marL="457200" lvl="0" indent="-381000" algn="l" rtl="0">
              <a:spcBef>
                <a:spcPts val="0"/>
              </a:spcBef>
              <a:spcAft>
                <a:spcPts val="0"/>
              </a:spcAft>
              <a:buClr>
                <a:srgbClr val="D9D9D9"/>
              </a:buClr>
              <a:buSzPts val="2400"/>
              <a:buFont typeface="Montserrat"/>
              <a:buChar char="●"/>
            </a:pPr>
            <a:r>
              <a:rPr lang="en" sz="2400">
                <a:solidFill>
                  <a:srgbClr val="D9D9D9"/>
                </a:solidFill>
              </a:rPr>
              <a:t>The Nerdlist Project</a:t>
            </a:r>
            <a:endParaRPr sz="2400">
              <a:solidFill>
                <a:srgbClr val="D9D9D9"/>
              </a:solidFill>
            </a:endParaRPr>
          </a:p>
          <a:p>
            <a:pPr marL="457200" lvl="0" indent="-381000" algn="l" rtl="0">
              <a:spcBef>
                <a:spcPts val="0"/>
              </a:spcBef>
              <a:spcAft>
                <a:spcPts val="0"/>
              </a:spcAft>
              <a:buClr>
                <a:srgbClr val="D9D9D9"/>
              </a:buClr>
              <a:buSzPts val="2400"/>
              <a:buFont typeface="Montserrat"/>
              <a:buChar char="●"/>
            </a:pPr>
            <a:r>
              <a:rPr lang="en" sz="2400">
                <a:solidFill>
                  <a:srgbClr val="D9D9D9"/>
                </a:solidFill>
              </a:rPr>
              <a:t>Where Do We Go From Here</a:t>
            </a:r>
            <a:endParaRPr>
              <a:solidFill>
                <a:srgbClr val="D9D9D9"/>
              </a:solidFill>
            </a:endParaRPr>
          </a:p>
        </p:txBody>
      </p:sp>
      <p:sp>
        <p:nvSpPr>
          <p:cNvPr id="101" name="Google Shape;101;p18"/>
          <p:cNvSpPr txBox="1">
            <a:spLocks noGrp="1"/>
          </p:cNvSpPr>
          <p:nvPr>
            <p:ph type="sldNum" idx="3"/>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02" name="Google Shape;102;p18"/>
          <p:cNvSpPr txBox="1">
            <a:spLocks noGrp="1"/>
          </p:cNvSpPr>
          <p:nvPr>
            <p:ph type="sldNum" idx="4"/>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103" name="Google Shape;103;p18"/>
          <p:cNvPicPr preferRelativeResize="0"/>
          <p:nvPr/>
        </p:nvPicPr>
        <p:blipFill>
          <a:blip r:embed="rId3">
            <a:alphaModFix/>
          </a:blip>
          <a:stretch>
            <a:fillRect/>
          </a:stretch>
        </p:blipFill>
        <p:spPr>
          <a:xfrm>
            <a:off x="4926750" y="1500188"/>
            <a:ext cx="3810000" cy="2143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2"/>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464" name="Google Shape;464;p72"/>
          <p:cNvPicPr preferRelativeResize="0"/>
          <p:nvPr/>
        </p:nvPicPr>
        <p:blipFill>
          <a:blip r:embed="rId3">
            <a:alphaModFix/>
          </a:blip>
          <a:stretch>
            <a:fillRect/>
          </a:stretch>
        </p:blipFill>
        <p:spPr>
          <a:xfrm>
            <a:off x="1795463" y="609600"/>
            <a:ext cx="5553075" cy="3924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09" name="Google Shape;109;p19"/>
          <p:cNvSpPr txBox="1">
            <a:spLocks noGrp="1"/>
          </p:cNvSpPr>
          <p:nvPr>
            <p:ph type="title"/>
          </p:nvPr>
        </p:nvSpPr>
        <p:spPr>
          <a:xfrm>
            <a:off x="108150" y="2089200"/>
            <a:ext cx="89277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Inside Jokes + Nerds = &lt;3</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D9D9D9"/>
                </a:solidFill>
              </a:rPr>
              <a:t>Why “The Blacklist”?</a:t>
            </a:r>
            <a:endParaRPr sz="3000"/>
          </a:p>
        </p:txBody>
      </p:sp>
      <p:sp>
        <p:nvSpPr>
          <p:cNvPr id="115" name="Google Shape;115;p20"/>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sldNum" idx="12"/>
          </p:nvPr>
        </p:nvSpPr>
        <p:spPr>
          <a:xfrm>
            <a:off x="8649450" y="4615025"/>
            <a:ext cx="494400" cy="4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21" name="Google Shape;121;p21"/>
          <p:cNvPicPr preferRelativeResize="0"/>
          <p:nvPr/>
        </p:nvPicPr>
        <p:blipFill>
          <a:blip r:embed="rId3">
            <a:alphaModFix/>
          </a:blip>
          <a:stretch>
            <a:fillRect/>
          </a:stretch>
        </p:blipFill>
        <p:spPr>
          <a:xfrm>
            <a:off x="1002275" y="493000"/>
            <a:ext cx="7139431" cy="41575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1539</Words>
  <Application>Microsoft Macintosh PowerPoint</Application>
  <PresentationFormat>On-screen Show (16:9)</PresentationFormat>
  <Paragraphs>289</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Montserrat ExtraBold</vt:lpstr>
      <vt:lpstr>Arial</vt:lpstr>
      <vt:lpstr>Montserrat</vt:lpstr>
      <vt:lpstr>Montserrat Light</vt:lpstr>
      <vt:lpstr>Simple Dark</vt:lpstr>
      <vt:lpstr>The Nerdlist</vt:lpstr>
      <vt:lpstr>PowerPoint Presentation</vt:lpstr>
      <vt:lpstr>PowerPoint Presentation</vt:lpstr>
      <vt:lpstr>$whoami  </vt:lpstr>
      <vt:lpstr>Inside Jokes + Nerds  The Nerdlist Project Where Do We Go From Here</vt:lpstr>
      <vt:lpstr>Inside Jokes + Nerds The Nerdlist Project Where Do We Go From Here</vt:lpstr>
      <vt:lpstr>Inside Jokes + Nerds = &lt;3</vt:lpstr>
      <vt:lpstr>Why “The Blacklist”?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Inside Jokes + Nerds The Nerdlist Project Where Do We Go From Here</vt:lpstr>
      <vt:lpstr>The Nerdlist Project</vt:lpstr>
      <vt:lpstr>Other cracking lists</vt:lpstr>
      <vt:lpstr>What’s the point of a new cracking list?</vt:lpstr>
      <vt:lpstr>PowerPoint Presentation</vt:lpstr>
      <vt:lpstr>https://github.com/tarahmarie/nerdlist</vt:lpstr>
      <vt:lpstr>PowerPoint Presentation</vt:lpstr>
      <vt:lpstr>PowerPoint Presentation</vt:lpstr>
      <vt:lpstr>This project is an on-ramp...and it’s working.</vt:lpstr>
      <vt:lpstr>A high school girl’s first Github pull request.</vt:lpstr>
      <vt:lpstr>PowerPoint Presentation</vt:lpstr>
      <vt:lpstr>PowerPoint Presentation</vt:lpstr>
      <vt:lpstr>PowerPoint Presentation</vt:lpstr>
      <vt:lpstr>Inside Jokes + Nerds The Nerdlist Project Where Do We Go From Here</vt:lpstr>
      <vt:lpstr>Where Do We Go From Here</vt:lpstr>
      <vt:lpstr>PowerPoint Presentation</vt:lpstr>
      <vt:lpstr>PowerPoint Presentation</vt:lpstr>
      <vt:lpstr>What’s this, precious?</vt:lpstr>
      <vt:lpstr>What’s this, precious?</vt:lpstr>
      <vt:lpstr>What’s this, precious?</vt:lpstr>
      <vt:lpstr>What’s this, precious?</vt:lpstr>
      <vt:lpstr>Orrrrr…..</vt:lpstr>
      <vt:lpstr>Coach.</vt:lpstr>
      <vt:lpstr>PowerPoint Presentation</vt:lpstr>
      <vt:lpstr>Crack all the things.</vt:lpstr>
      <vt:lpstr>PowerPoint Presentation</vt:lpstr>
      <vt:lpstr>PowerPoint Presentation</vt:lpstr>
      <vt:lpstr>PowerPoint Presentation</vt:lpstr>
      <vt:lpstr>PowerPoint Presentation</vt:lpstr>
      <vt:lpstr>Challenge Coin</vt:lpstr>
      <vt:lpstr>PowerPoint Presentation</vt:lpstr>
      <vt:lpstr>THE RULES</vt:lpstr>
      <vt:lpstr>“What was that? The CFAA, you say?”</vt:lpstr>
      <vt:lpstr>FOR HELP</vt:lpstr>
      <vt:lpstr>This won’t end, ever.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Nerdlist</dc:title>
  <cp:lastModifiedBy>Tarah Wheeler</cp:lastModifiedBy>
  <cp:revision>2</cp:revision>
  <dcterms:modified xsi:type="dcterms:W3CDTF">2019-10-25T22:25:25Z</dcterms:modified>
</cp:coreProperties>
</file>